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20" r:id="rId2"/>
    <p:sldMasterId id="2147483651" r:id="rId3"/>
  </p:sldMasterIdLst>
  <p:notesMasterIdLst>
    <p:notesMasterId r:id="rId64"/>
  </p:notesMasterIdLst>
  <p:sldIdLst>
    <p:sldId id="256" r:id="rId4"/>
    <p:sldId id="261"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258"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4" d="100"/>
          <a:sy n="74" d="100"/>
        </p:scale>
        <p:origin x="-1044" y="-96"/>
      </p:cViewPr>
      <p:guideLst>
        <p:guide orient="horz" pos="2160"/>
        <p:guide pos="2880"/>
      </p:guideLst>
    </p:cSldViewPr>
  </p:slideViewPr>
  <p:notesTextViewPr>
    <p:cViewPr>
      <p:scale>
        <a:sx n="100" d="100"/>
        <a:sy n="100" d="100"/>
      </p:scale>
      <p:origin x="0" y="0"/>
    </p:cViewPr>
  </p:notesTextViewPr>
  <p:sorterViewPr>
    <p:cViewPr>
      <p:scale>
        <a:sx n="59" d="100"/>
        <a:sy n="59" d="100"/>
      </p:scale>
      <p:origin x="0" y="41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5545FA2-9C9C-4C90-BC00-666A152CEC3C}" type="slidenum">
              <a:rPr lang="en-US"/>
              <a:pPr>
                <a:defRPr/>
              </a:pPr>
              <a:t>‹#›</a:t>
            </a:fld>
            <a:endParaRPr lang="en-US"/>
          </a:p>
        </p:txBody>
      </p:sp>
    </p:spTree>
    <p:extLst>
      <p:ext uri="{BB962C8B-B14F-4D97-AF65-F5344CB8AC3E}">
        <p14:creationId xmlns:p14="http://schemas.microsoft.com/office/powerpoint/2010/main" val="1664911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209271-B671-4B78-9CA0-83D453D1C46F}" type="slidenum">
              <a:rPr lang="en-US" smtClean="0"/>
              <a:pPr eaLnBrk="1" hangingPunct="1"/>
              <a:t>1</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1B9CBD0-D9CA-4EF1-B095-6C5BABBD01E5}" type="slidenum">
              <a:rPr lang="en-US" smtClean="0">
                <a:latin typeface="Arial" pitchFamily="34" charset="0"/>
              </a:rPr>
              <a:pPr/>
              <a:t>10</a:t>
            </a:fld>
            <a:endParaRPr lang="en-US" smtClean="0">
              <a:latin typeface="Arial" pitchFamily="34" charset="0"/>
            </a:endParaRPr>
          </a:p>
        </p:txBody>
      </p:sp>
      <p:sp>
        <p:nvSpPr>
          <p:cNvPr id="63491"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349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smtClean="0">
                <a:latin typeface="Lucida Grande"/>
                <a:ea typeface="Lucida Grande"/>
                <a:cs typeface="Lucida Grande"/>
                <a:sym typeface="Lucida Grande"/>
              </a:rPr>
              <a:t>…can help us understand the…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67410D-0BCD-4733-8200-F7DFAD9C15B5}"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3E387BF-4F47-46E2-9595-DE1CBDB749E9}" type="slidenum">
              <a:rPr lang="en-US" smtClean="0">
                <a:latin typeface="Arial" pitchFamily="34" charset="0"/>
              </a:rPr>
              <a:pPr/>
              <a:t>12</a:t>
            </a:fld>
            <a:endParaRPr lang="en-US" smtClean="0">
              <a:latin typeface="Arial" pitchFamily="34" charset="0"/>
            </a:endParaRPr>
          </a:p>
        </p:txBody>
      </p:sp>
      <p:sp>
        <p:nvSpPr>
          <p:cNvPr id="6553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554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dirty="0" smtClean="0">
                <a:latin typeface="Lucida Grande"/>
                <a:ea typeface="Lucida Grande"/>
                <a:cs typeface="Lucida Grande"/>
                <a:sym typeface="Lucida Grande"/>
              </a:rPr>
              <a:t>Maps are a</a:t>
            </a:r>
            <a:r>
              <a:rPr lang="en-US" sz="2200" baseline="0" dirty="0" smtClean="0">
                <a:latin typeface="Lucida Grande"/>
                <a:ea typeface="Lucida Grande"/>
                <a:cs typeface="Lucida Grande"/>
                <a:sym typeface="Lucida Grande"/>
              </a:rPr>
              <a:t> great </a:t>
            </a:r>
            <a:r>
              <a:rPr lang="en-US" sz="2200" dirty="0" smtClean="0">
                <a:latin typeface="Lucida Grande"/>
                <a:ea typeface="Lucida Grande"/>
                <a:cs typeface="Lucida Grande"/>
                <a:sym typeface="Lucida Grande"/>
              </a:rPr>
              <a:t>tool for helping us visualize geographic data and understand the where.</a:t>
            </a:r>
          </a:p>
          <a:p>
            <a:pPr eaLnBrk="1" hangingPunct="1">
              <a:spcBef>
                <a:spcPct val="0"/>
              </a:spcBef>
            </a:pPr>
            <a:endParaRPr lang="en-US" sz="2200" dirty="0" smtClean="0">
              <a:latin typeface="Lucida Grande"/>
              <a:ea typeface="Lucida Grande"/>
              <a:cs typeface="Lucida Grande"/>
              <a:sym typeface="Lucida Grand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Attaching a geographic component to health data provides much more value than simply being able to produce a map. It also strengthens the data infrastructure, first by providing a way to link different data sets—which increases collaboration with other organizations, increases the amount of available data, and potentially lowers the costs of developing and maintaining data—and second by enforcing standardization of data schemas, which define data base tables, fields, and their relationships.</a:t>
            </a:r>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BCF762-98A6-4E32-8BA9-111CBFA01A2F}" type="slidenum">
              <a:rPr lang="en-US" smtClean="0">
                <a:latin typeface="Arial" pitchFamily="34" charset="0"/>
              </a:rPr>
              <a:pPr/>
              <a:t>14</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reiterate…</a:t>
            </a:r>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1923EB-E396-4459-8480-D14A5B687C81}" type="slidenum">
              <a:rPr lang="en-US" smtClean="0">
                <a:latin typeface="Arial" pitchFamily="34" charset="0"/>
              </a:rPr>
              <a:pPr/>
              <a:t>15</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86BBA9-CD4B-4DE6-882B-2D64A29DB55A}" type="slidenum">
              <a:rPr lang="en-US" smtClean="0">
                <a:latin typeface="Arial" pitchFamily="34" charset="0"/>
              </a:rPr>
              <a:pPr/>
              <a:t>16</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Before proceeding, it might be helpful to define the term “Data Infrastructure.” Simply put, </a:t>
            </a:r>
            <a:r>
              <a:rPr lang="en-US" i="1" smtClean="0"/>
              <a:t>Data Infrastructure</a:t>
            </a:r>
            <a:r>
              <a:rPr lang="en-US" smtClean="0"/>
              <a:t> refers to all of the available data and the systems needed to support, update, and disseminate data. In the context of OVC mapping, for example, we’re concerned with the OVC data infrastructure. Because the identification and treatment of OVC is a complex process that responds to changes across many aspects of society, the OVC data infrastructure is also complex. To have a full understanding of the OVC situation in a particular country, therefore, will require a robust, mature data infrastructure.</a:t>
            </a:r>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A04C0C-E857-40F8-9B09-6F277DA51C35}" type="slidenum">
              <a:rPr lang="en-US" smtClean="0">
                <a:latin typeface="Arial" pitchFamily="34" charset="0"/>
              </a:rPr>
              <a:pPr/>
              <a:t>17</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Data are often available from many individual sources, such as health and education ministries, NGOs, universities, and national mapping agencies. Often, however, these data streams are not connected—there’s no sharing going on, whether through lack of awareness, too many administrative barriers, or even turf battles. This is referred to as “stovepiping” of data.</a:t>
            </a:r>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F52CC0-D042-4739-A241-2EF19357566C}" type="slidenum">
              <a:rPr lang="en-US" smtClean="0">
                <a:latin typeface="Arial" pitchFamily="34" charset="0"/>
              </a:rPr>
              <a:pPr/>
              <a:t>18</a:t>
            </a:fld>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world is complex, however, so it’s better to take advantage of as much data as possible to understand the true situation and achieve program goals and objectives. Also, leveraging data from other organizations not only increases collaboration, which can produce short- and long-term benefits, but can also expand the amount of data available for decision making and lower the cost of developing and maintaining data.</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71CD94-44D1-4D91-92F4-79599C75C740}" type="slidenum">
              <a:rPr lang="en-US" smtClean="0">
                <a:latin typeface="Arial" pitchFamily="34" charset="0"/>
              </a:rPr>
              <a:pPr/>
              <a:t>19</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There is a cycle to data demand and use. The cycle begins with a demand for information. That demand leads to collection of data, which are then cleaned and made available. Once data are available they are turned into information and used by decision makers, which in turn fuels demand for more data.</a:t>
            </a:r>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01A0A2-0E2D-4FB3-88F1-F9E5D47395A8}" type="slidenum">
              <a:rPr lang="en-US" smtClean="0">
                <a:latin typeface="Arial" pitchFamily="34" charset="0"/>
              </a:rPr>
              <a:pPr/>
              <a:t>20</a:t>
            </a:fld>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32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endParaRPr lang="en-US" sz="1600" smtClean="0"/>
          </a:p>
        </p:txBody>
      </p:sp>
      <p:sp>
        <p:nvSpPr>
          <p:cNvPr id="5325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083038-26D6-49D0-ADC4-C1C1A6D3AB28}" type="slidenum">
              <a:rPr lang="en-US" smtClean="0">
                <a:latin typeface="Arial" pitchFamily="34" charset="0"/>
              </a:rPr>
              <a:pPr/>
              <a:t>2</a:t>
            </a:fld>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cycle occurs in individual programs throughout the health sector within a country. If individual programs collaborate—which will expand the amount of data available and lower costs—it can significantly mature and strengthen the national data infrastructure.</a:t>
            </a:r>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C8FCE0-E324-4342-B799-123137CA94EE}" type="slidenum">
              <a:rPr lang="en-US" smtClean="0">
                <a:latin typeface="Arial" pitchFamily="34" charset="0"/>
              </a:rPr>
              <a:pPr/>
              <a:t>21</a:t>
            </a:fld>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Geography is the key link to facilitate data sharing. If one agency has population data, for example, and another has OVC data, without linking the data sets there’s no way to use them together to gain a greater understanding of the OVC situation in the country. If one wanted to see percent OVC by district, for example, there would be no way to do it.</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A84B17-7F99-496A-BE78-50940C308FF8}" type="slidenum">
              <a:rPr lang="en-US" smtClean="0">
                <a:latin typeface="Arial" pitchFamily="34" charset="0"/>
              </a:rPr>
              <a:pPr/>
              <a:t>22</a:t>
            </a:fld>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Once the two data sets are linked, however, one could easily calculate percent OVC by district. And if district boundaries were available in electronic format, one could produce a map showing this theme.</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6E3B5A-54FF-4364-BEE4-32AE02915972}" type="slidenum">
              <a:rPr lang="en-US" smtClean="0">
                <a:latin typeface="Arial" pitchFamily="34" charset="0"/>
              </a:rPr>
              <a:pPr/>
              <a:t>23</a:t>
            </a:fld>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Geography is the key link that facilitates data sharing. After a little scrutiny, this seem obvious.</a:t>
            </a:r>
          </a:p>
          <a:p>
            <a:pPr eaLnBrk="1" hangingPunct="1">
              <a:spcBef>
                <a:spcPct val="0"/>
              </a:spcBef>
            </a:pPr>
            <a:endParaRPr lang="en-US" smtClean="0"/>
          </a:p>
          <a:p>
            <a:pPr eaLnBrk="1" hangingPunct="1">
              <a:spcBef>
                <a:spcPct val="0"/>
              </a:spcBef>
            </a:pPr>
            <a:r>
              <a:rPr lang="en-US" smtClean="0"/>
              <a:t>The main requirement for linking data from different sources is that each observation in the different data sets possess a geographic identifier. Also, the data sets must use complementary structures, which would include one record per observation, consistent geographic identifiers, and a compatible level of geographic representation.</a:t>
            </a:r>
          </a:p>
          <a:p>
            <a:pPr eaLnBrk="1" hangingPunct="1">
              <a:spcBef>
                <a:spcPct val="0"/>
              </a:spcBef>
            </a:pPr>
            <a:endParaRPr lang="en-US" smtClean="0"/>
          </a:p>
          <a:p>
            <a:pPr eaLnBrk="1" hangingPunct="1">
              <a:spcBef>
                <a:spcPct val="0"/>
              </a:spcBef>
            </a:pPr>
            <a:r>
              <a:rPr lang="en-US" smtClean="0"/>
              <a:t>You don’t necessarily need a full-blown geographic information system (GIS) for this, as data can easily be linked and shared using simpler tools such as Excel or Access.</a:t>
            </a:r>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9A704A-88BB-4AAD-B9E7-C1EBBDE00052}"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Let’s talk a bit about geographic identifiers. Geographic identifiers are pieces of information that specify the physical locations of things. Geographic identifiers can help locate point-based entities, such as hospitals, clinics, or individual households. For these point-based entities, geographic identifiers can be derived from GPS coordinates, such as the ones shown in this slide.</a:t>
            </a:r>
          </a:p>
          <a:p>
            <a:pPr eaLnBrk="1" hangingPunct="1">
              <a:spcBef>
                <a:spcPct val="0"/>
              </a:spcBef>
            </a:pPr>
            <a:endParaRPr lang="en-US" dirty="0" smtClean="0"/>
          </a:p>
          <a:p>
            <a:pPr eaLnBrk="1" hangingPunct="1">
              <a:spcBef>
                <a:spcPct val="0"/>
              </a:spcBef>
            </a:pPr>
            <a:r>
              <a:rPr lang="en-US" dirty="0" smtClean="0"/>
              <a:t>One thing to note is that geographic identifiers are different from unique identifiers. Geographic identifiers specify physical locations, whereas unique identifiers specify individual observations. GPS coordinates are somewhat long and aren’t always unique—since it’s possible for two GPS points to have the same location—so they shouldn’t be used as unique identifiers.</a:t>
            </a:r>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24E06D-0B65-46FA-9E41-BE26FF8BF8FC}" type="slidenum">
              <a:rPr lang="en-US" smtClean="0">
                <a:latin typeface="Arial" pitchFamily="34" charset="0"/>
              </a:rPr>
              <a:pPr/>
              <a:t>25</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Geographic identifiers can help locate point-based entities, such as hospitals, clinics, and households, but they can also be used to link data to administrative units, such as provinces, districts, and communes, or to individual villages or communities.</a:t>
            </a:r>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FDAE96-05DF-4D6C-A2FC-DD9F989D593E}" type="slidenum">
              <a:rPr lang="en-US" smtClean="0">
                <a:latin typeface="Arial" pitchFamily="34" charset="0"/>
              </a:rPr>
              <a:pPr/>
              <a:t>26</a:t>
            </a:fld>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Once geographic identifiers have been attached to data, you can tap into the power of geography and mapping. To illustrate the power of geography and mapping, I’d like to present a case study from Nigeria based on a situational analysis of OVC conducted by Catholic Relief Services in early 2007.</a:t>
            </a:r>
          </a:p>
          <a:p>
            <a:pPr eaLnBrk="1" hangingPunct="1">
              <a:spcBef>
                <a:spcPct val="0"/>
              </a:spcBef>
            </a:pPr>
            <a:r>
              <a:rPr lang="en-US" smtClean="0"/>
              <a:t>As background, Nigeria has one of the largest populations of orphans in the world, and a large proportion of Nigerian orphans were orphaned due to AIDS (18.4 % in 2001 according to the Nigerian Federal Ministry of Women Affairs and UNICEF).</a:t>
            </a:r>
          </a:p>
          <a:p>
            <a:pPr eaLnBrk="1" hangingPunct="1">
              <a:spcBef>
                <a:spcPct val="0"/>
              </a:spcBef>
            </a:pPr>
            <a:endParaRPr lang="en-US" smtClean="0"/>
          </a:p>
          <a:p>
            <a:pPr eaLnBrk="1" hangingPunct="1">
              <a:spcBef>
                <a:spcPct val="0"/>
              </a:spcBef>
            </a:pPr>
            <a:r>
              <a:rPr lang="en-US" smtClean="0"/>
              <a:t>Therefore, to augment the situational analysis and gain a better understanding of the OVC situation, CRS Nigeria asked MEASURE Evaluation to create some maps.</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BF604A-DA7F-4C8C-AF3D-B4E915583B3A}" type="slidenum">
              <a:rPr lang="en-US" smtClean="0">
                <a:latin typeface="Arial" pitchFamily="34" charset="0"/>
              </a:rPr>
              <a:pPr/>
              <a:t>27</a:t>
            </a:fld>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you can see on this first map, the situational analysis was conducted in eight states in central Nigeria. The variable mapped was percent of children who are orphans. If you look at the legend in the lower right corner you can see that the percent of children who are orphans ranged from 14%, shown in light tan, up to 40%, shown in darker brown.</a:t>
            </a:r>
          </a:p>
          <a:p>
            <a:pPr eaLnBrk="1" hangingPunct="1">
              <a:spcBef>
                <a:spcPct val="0"/>
              </a:spcBef>
            </a:pPr>
            <a:endParaRPr lang="en-US" smtClean="0"/>
          </a:p>
          <a:p>
            <a:pPr eaLnBrk="1" hangingPunct="1">
              <a:spcBef>
                <a:spcPct val="0"/>
              </a:spcBef>
            </a:pPr>
            <a:r>
              <a:rPr lang="en-US" smtClean="0"/>
              <a:t>This map was a good start to understanding the spatial distribution of orphans, but it was a basic map of a single variable, and so it didn’t come close to providing a complete picture of the OVC situation in the country.</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B0F6F3-9E98-4D02-94F5-6589B8B0C572}" type="slidenum">
              <a:rPr lang="en-US" smtClean="0">
                <a:latin typeface="Arial" pitchFamily="34" charset="0"/>
              </a:rPr>
              <a:pPr/>
              <a:t>28</a:t>
            </a:fld>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MEASURE Evaluation also mapped the percent of children who have missed one or more school terms.</a:t>
            </a:r>
          </a:p>
          <a:p>
            <a:pPr eaLnBrk="1" hangingPunct="1">
              <a:spcBef>
                <a:spcPct val="0"/>
              </a:spcBef>
            </a:pPr>
            <a:endParaRPr lang="en-US" smtClean="0"/>
          </a:p>
          <a:p>
            <a:pPr eaLnBrk="1" hangingPunct="1">
              <a:spcBef>
                <a:spcPct val="0"/>
              </a:spcBef>
            </a:pPr>
            <a:r>
              <a:rPr lang="en-US" smtClean="0"/>
              <a:t>This is another example of mapping a single variable. To gain a deeper understanding of OVC issues, we also mapped combinations of variables.</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449358-6A3B-44D7-9F9A-5D07253564F6}" type="slidenum">
              <a:rPr lang="en-US" smtClean="0">
                <a:latin typeface="Arial" pitchFamily="34" charset="0"/>
              </a:rPr>
              <a:pPr/>
              <a:t>29</a:t>
            </a:fld>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this map, for example, MEASURE Evaluation mapped the percent of children attending school in relation to the type of school being attended.</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805715-4E11-4206-AE13-FCD23C1DD422}" type="slidenum">
              <a:rPr lang="en-US" smtClean="0">
                <a:latin typeface="Arial" pitchFamily="34" charset="0"/>
              </a:rPr>
              <a:pPr/>
              <a:t>30</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B321F76-D4AE-4C76-A75E-6946ACC2E9D5}" type="slidenum">
              <a:rPr lang="en-US" smtClean="0">
                <a:latin typeface="Arial" pitchFamily="34" charset="0"/>
              </a:rPr>
              <a:pPr/>
              <a:t>3</a:t>
            </a:fld>
            <a:endParaRPr lang="en-US" smtClean="0">
              <a:latin typeface="Arial" pitchFamily="34" charset="0"/>
            </a:endParaRPr>
          </a:p>
        </p:txBody>
      </p:sp>
      <p:sp>
        <p:nvSpPr>
          <p:cNvPr id="5632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632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dirty="0" smtClean="0">
                <a:latin typeface="Lucida Grande"/>
                <a:ea typeface="Lucida Grande"/>
                <a:cs typeface="Lucida Grande"/>
                <a:sym typeface="Lucida Grande"/>
              </a:rPr>
              <a:t>There are more than 6 billion humans, and except for a handful of astronauts and wealthy space tourists, everything they do takes place here.</a:t>
            </a:r>
          </a:p>
          <a:p>
            <a:pPr eaLnBrk="1" hangingPunct="1">
              <a:spcBef>
                <a:spcPct val="0"/>
              </a:spcBef>
            </a:pPr>
            <a:endParaRPr lang="en-US" sz="2200" dirty="0" smtClean="0">
              <a:latin typeface="Lucida Grande"/>
              <a:ea typeface="Lucida Grande"/>
              <a:cs typeface="Lucida Grande"/>
              <a:sym typeface="Lucida Grande"/>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And in this one we mapped the percent of children who were ill in the past three months in relation to the type of illness. This map showed that malaria was the most significant illness affecting children in the study area, but that other illnesses were more prevalent to the north and east of the capital.</a:t>
            </a:r>
          </a:p>
          <a:p>
            <a:pPr eaLnBrk="1" hangingPunct="1">
              <a:spcBef>
                <a:spcPct val="0"/>
              </a:spcBef>
            </a:pPr>
            <a:r>
              <a:rPr lang="en-US" smtClean="0"/>
              <a:t>* We mapped several variables to help CRS Nigeria gain a better understanding of the data. The maps I’m showing here are just some of those created. I’ve included them because they’re representative of some of the different ways data can be viewed geographically.</a:t>
            </a:r>
          </a:p>
          <a:p>
            <a:pPr eaLnBrk="1" hangingPunct="1">
              <a:spcBef>
                <a:spcPct val="0"/>
              </a:spcBef>
            </a:pPr>
            <a:r>
              <a:rPr lang="en-US" smtClean="0"/>
              <a:t>* The last map from the case study I’d like to show really illustrates how data from different sources can be linked geographically. It also shows how linking data from different sources can reveal hidden relationships between variables.</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6755D0-2D4D-49A8-A7F0-83FAAA32F875}" type="slidenum">
              <a:rPr lang="en-US" smtClean="0">
                <a:latin typeface="Arial" pitchFamily="34" charset="0"/>
              </a:rPr>
              <a:pPr/>
              <a:t>31</a:t>
            </a:fld>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*According to the CRS Situational Analysis, issues of poverty can not only make children more at risk for illness, malnutrition, and other undesirable conditions, but it can contribute to the inability of guardians to care for OVC. Since the CRS report didn’t report findings specific to poverty, however, in order to create a map it was necessary to obtain poverty data elsewhere.</a:t>
            </a:r>
          </a:p>
          <a:p>
            <a:pPr eaLnBrk="1" hangingPunct="1">
              <a:spcBef>
                <a:spcPct val="0"/>
              </a:spcBef>
            </a:pPr>
            <a:r>
              <a:rPr lang="en-US" smtClean="0"/>
              <a:t>* In 2005 the International Institute for Tropical Agriculture (IITA) published the results of a rural livelihoods survey in Nigeria. The primary goal was to assess the relationship between rural livelihoods, poverty, and food demand. As part of the study, they developed a national poverty estimate at the LGA level.  LGAs, or local government areas, are below states in the administrative hierarchy.</a:t>
            </a:r>
          </a:p>
          <a:p>
            <a:pPr eaLnBrk="1" hangingPunct="1">
              <a:spcBef>
                <a:spcPct val="0"/>
              </a:spcBef>
            </a:pPr>
            <a:r>
              <a:rPr lang="en-US" smtClean="0"/>
              <a:t>* MEASURE Evaluation created a map showing poverty vs. percent orphans by combining these previously separate data sets using geographic identifiers as the common link. Although it wasn’t done for this map, since LGAs nest within states, the LGA-level data could also have been summarized at the state level for mapping.</a:t>
            </a:r>
          </a:p>
          <a:p>
            <a:pPr eaLnBrk="1" hangingPunct="1">
              <a:spcBef>
                <a:spcPct val="0"/>
              </a:spcBef>
            </a:pPr>
            <a:r>
              <a:rPr lang="en-US" smtClean="0"/>
              <a:t>* In terms of results, you might expect there to have been a higher percentage of orphans where there was a higher rate of poverty. If you look at the map, though, you’ll see that percent orphan was lowest where poverty was highest. This was somewhat surprising, and is a great example of how linking different data sets and putting them together on a map can help lead to a deeper understanding of a target population.</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5FF675-23BE-467B-AC87-06DE0A70424B}" type="slidenum">
              <a:rPr lang="en-US" smtClean="0">
                <a:latin typeface="Arial" pitchFamily="34" charset="0"/>
              </a:rPr>
              <a:pPr/>
              <a:t>32</a:t>
            </a:fld>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revisit a slide presented earlier, the world is complex, and you should take advantage of as much data as possible to help understand it.</a:t>
            </a:r>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816809-D204-4DE9-AFF5-005539E3C1EA}" type="slidenum">
              <a:rPr lang="en-US" smtClean="0">
                <a:latin typeface="Arial" pitchFamily="34" charset="0"/>
              </a:rPr>
              <a:pPr/>
              <a:t>33</a:t>
            </a:fld>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It’s important to remember, though, that mapping is just one tool in the toolbox. It’s not a panacea, but it can help visualize data and lead to a deeper understanding of program needs and priorities.</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46D892-75D3-4AEF-B7E5-BB1368EBF2AB}" type="slidenum">
              <a:rPr lang="en-US" smtClean="0">
                <a:latin typeface="Arial" pitchFamily="34" charset="0"/>
              </a:rPr>
              <a:pPr/>
              <a:t>34</a:t>
            </a:fld>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What are the key steps to mapping?</a:t>
            </a:r>
          </a:p>
          <a:p>
            <a:pPr eaLnBrk="1" hangingPunct="1">
              <a:spcBef>
                <a:spcPct val="0"/>
              </a:spcBef>
            </a:pPr>
            <a:endParaRPr lang="en-US" smtClean="0"/>
          </a:p>
          <a:p>
            <a:pPr eaLnBrk="1" hangingPunct="1">
              <a:spcBef>
                <a:spcPct val="0"/>
              </a:spcBef>
            </a:pPr>
            <a:r>
              <a:rPr lang="en-US" smtClean="0"/>
              <a:t>First, make sure you include a geographic identifier for each record in your data. This will tell you where things are.</a:t>
            </a:r>
          </a:p>
          <a:p>
            <a:pPr eaLnBrk="1" hangingPunct="1">
              <a:spcBef>
                <a:spcPct val="0"/>
              </a:spcBef>
            </a:pPr>
            <a:endParaRPr lang="en-US" smtClean="0"/>
          </a:p>
          <a:p>
            <a:pPr eaLnBrk="1" hangingPunct="1">
              <a:spcBef>
                <a:spcPct val="0"/>
              </a:spcBef>
            </a:pPr>
            <a:r>
              <a:rPr lang="en-US" smtClean="0"/>
              <a:t>Second, select the software that’s right for your situation. ArcGIS is powerful, but it’s also complex and takes a fair amount of time to learn, set up, and maintain. It’s also expensive. There’s also DevInfo and Diva-GIS, which are both free. And there’s Google Earth and the Excel to Google Earth program created by MEASURE Evaluation, which are also both free. I’ll discuss software options in more detail later on. The important thing is to know that there are several options available, depending on your needs, budget, and capabilities.</a:t>
            </a:r>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30FE4F-6584-47D8-8788-84FA31748971}" type="slidenum">
              <a:rPr lang="en-US" smtClean="0">
                <a:latin typeface="Arial" pitchFamily="34" charset="0"/>
              </a:rPr>
              <a:pPr/>
              <a:t>35</a:t>
            </a:fld>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 review some of the benefits of geography and mapping, with respect to data quality they can help</a:t>
            </a:r>
          </a:p>
          <a:p>
            <a:pPr eaLnBrk="1" hangingPunct="1">
              <a:spcBef>
                <a:spcPct val="0"/>
              </a:spcBef>
            </a:pPr>
            <a:endParaRPr lang="en-US" smtClean="0"/>
          </a:p>
          <a:p>
            <a:pPr eaLnBrk="1" hangingPunct="1">
              <a:spcBef>
                <a:spcPct val="0"/>
              </a:spcBef>
            </a:pPr>
            <a:r>
              <a:rPr lang="en-US" smtClean="0"/>
              <a:t>* target efforts for improving the quality of data;</a:t>
            </a:r>
          </a:p>
          <a:p>
            <a:pPr eaLnBrk="1" hangingPunct="1">
              <a:spcBef>
                <a:spcPct val="0"/>
              </a:spcBef>
            </a:pPr>
            <a:r>
              <a:rPr lang="en-US" smtClean="0"/>
              <a:t>* strengthen data quality by enforcing data schema standards; and</a:t>
            </a:r>
          </a:p>
          <a:p>
            <a:pPr eaLnBrk="1" hangingPunct="1">
              <a:spcBef>
                <a:spcPct val="0"/>
              </a:spcBef>
            </a:pPr>
            <a:r>
              <a:rPr lang="en-US" smtClean="0"/>
              <a:t>* demonstrate the value of using high quality data to achieve better results.</a:t>
            </a:r>
          </a:p>
          <a:p>
            <a:pPr eaLnBrk="1" hangingPunct="1">
              <a:spcBef>
                <a:spcPct val="0"/>
              </a:spcBef>
            </a:pPr>
            <a:endParaRPr lang="en-US" smtClean="0"/>
          </a:p>
          <a:p>
            <a:pPr eaLnBrk="1" hangingPunct="1">
              <a:spcBef>
                <a:spcPct val="0"/>
              </a:spcBef>
            </a:pPr>
            <a:r>
              <a:rPr lang="en-US" smtClean="0"/>
              <a:t>In terms of decision making, they can help you</a:t>
            </a:r>
          </a:p>
          <a:p>
            <a:pPr eaLnBrk="1" hangingPunct="1">
              <a:spcBef>
                <a:spcPct val="0"/>
              </a:spcBef>
            </a:pPr>
            <a:endParaRPr lang="en-US" smtClean="0"/>
          </a:p>
          <a:p>
            <a:pPr eaLnBrk="1" hangingPunct="1">
              <a:spcBef>
                <a:spcPct val="0"/>
              </a:spcBef>
            </a:pPr>
            <a:r>
              <a:rPr lang="en-US" smtClean="0"/>
              <a:t>* visualize your data;</a:t>
            </a:r>
          </a:p>
          <a:p>
            <a:pPr eaLnBrk="1" hangingPunct="1">
              <a:spcBef>
                <a:spcPct val="0"/>
              </a:spcBef>
            </a:pPr>
            <a:r>
              <a:rPr lang="en-US" smtClean="0"/>
              <a:t>* see the geographic impact of program activities; and</a:t>
            </a:r>
          </a:p>
          <a:p>
            <a:pPr eaLnBrk="1" hangingPunct="1">
              <a:spcBef>
                <a:spcPct val="0"/>
              </a:spcBef>
            </a:pPr>
            <a:r>
              <a:rPr lang="en-US" smtClean="0"/>
              <a:t>* integrate data from complementary sources.</a:t>
            </a:r>
          </a:p>
        </p:txBody>
      </p:sp>
      <p:sp>
        <p:nvSpPr>
          <p:cNvPr id="89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16659C-6162-4508-994E-92BB6750F690}" type="slidenum">
              <a:rPr lang="en-US" smtClean="0">
                <a:latin typeface="Arial" pitchFamily="34" charset="0"/>
              </a:rPr>
              <a:pPr/>
              <a:t>36</a:t>
            </a:fld>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More importantly, adding the where can help understand the why.</a:t>
            </a:r>
          </a:p>
          <a:p>
            <a:pPr eaLnBrk="1" hangingPunct="1">
              <a:spcBef>
                <a:spcPct val="0"/>
              </a:spcBef>
            </a:pPr>
            <a:endParaRPr lang="en-US" smtClean="0"/>
          </a:p>
          <a:p>
            <a:pPr eaLnBrk="1" hangingPunct="1">
              <a:spcBef>
                <a:spcPct val="0"/>
              </a:spcBef>
            </a:pPr>
            <a:r>
              <a:rPr lang="en-US" smtClean="0"/>
              <a:t>Also, geography can act as a sort of “Rosetta Stone” to allow different elements of the data infrastructure to be linked. And as I’ve said a few times now, linking data sets can increase collaboration, expand the amount of data available, and lower costs. Along with data schema standardization, this can significantly strengthen the data infrastructure.</a:t>
            </a:r>
          </a:p>
          <a:p>
            <a:pPr eaLnBrk="1" hangingPunct="1">
              <a:spcBef>
                <a:spcPct val="0"/>
              </a:spcBef>
            </a:pPr>
            <a:endParaRPr lang="en-US"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6C127F-3B66-4015-BCB1-902F50ADD468}" type="slidenum">
              <a:rPr lang="en-US" smtClean="0">
                <a:latin typeface="Arial" pitchFamily="34" charset="0"/>
              </a:rPr>
              <a:pPr/>
              <a:t>37</a:t>
            </a:fld>
            <a:endParaRPr 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Everything happens somewhere, so take advantage of it to help you achieve your program goals and objectives.</a:t>
            </a: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CB7F81-097C-4DF8-929A-19DEAA2221EC}" type="slidenum">
              <a:rPr lang="en-US" smtClean="0">
                <a:latin typeface="Arial" pitchFamily="34" charset="0"/>
              </a:rPr>
              <a:pPr/>
              <a:t>38</a:t>
            </a:fld>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EE6B6E-8D89-4BAB-84C4-07199C3F9EBE}" type="slidenum">
              <a:rPr lang="en-US" smtClean="0">
                <a:latin typeface="Arial" pitchFamily="34" charset="0"/>
              </a:rPr>
              <a:pPr/>
              <a:t>39</a:t>
            </a:fld>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F0E392-8EE4-4420-93BA-D4D1DC404799}" type="slidenum">
              <a:rPr lang="en-US" smtClean="0">
                <a:latin typeface="Arial" pitchFamily="34" charset="0"/>
              </a:rPr>
              <a:pPr/>
              <a:t>40</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CBC6FF0-23B6-43BA-B65D-0FA426E1441D}" type="slidenum">
              <a:rPr lang="en-US" smtClean="0">
                <a:latin typeface="Arial" pitchFamily="34" charset="0"/>
              </a:rPr>
              <a:pPr/>
              <a:t>4</a:t>
            </a:fld>
            <a:endParaRPr lang="en-US" smtClean="0">
              <a:latin typeface="Arial" pitchFamily="34" charset="0"/>
            </a:endParaRPr>
          </a:p>
        </p:txBody>
      </p:sp>
      <p:sp>
        <p:nvSpPr>
          <p:cNvPr id="5734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7348"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smtClean="0">
                <a:latin typeface="Lucida Grande"/>
                <a:ea typeface="Lucida Grande"/>
                <a:cs typeface="Lucida Grande"/>
                <a:sym typeface="Lucida Grande"/>
              </a:rPr>
              <a:t>You’ve got people living their lives,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4C3E9F-B500-45C0-8AF3-6706EBB49186}" type="slidenum">
              <a:rPr lang="en-US" smtClean="0">
                <a:latin typeface="Arial" pitchFamily="34" charset="0"/>
              </a:rPr>
              <a:pPr/>
              <a:t>41</a:t>
            </a:fld>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60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5000"/>
              </a:lnSpc>
              <a:buFont typeface="Wingdings" pitchFamily="2" charset="2"/>
              <a:buNone/>
            </a:pPr>
            <a:endParaRPr lang="fr-FR" smtClean="0"/>
          </a:p>
        </p:txBody>
      </p:sp>
      <p:sp>
        <p:nvSpPr>
          <p:cNvPr id="460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091CC2-1F3D-422B-9898-12F42027AAEB}" type="slidenum">
              <a:rPr lang="en-US" smtClean="0">
                <a:latin typeface="Arial" pitchFamily="34" charset="0"/>
              </a:rPr>
              <a:pPr/>
              <a:t>42</a:t>
            </a:fld>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81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endParaRPr lang="en-US" sz="1600" dirty="0" smtClean="0"/>
          </a:p>
        </p:txBody>
      </p:sp>
      <p:sp>
        <p:nvSpPr>
          <p:cNvPr id="4813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A2F901-47B8-4A53-9809-C87E35F0447A}" type="slidenum">
              <a:rPr lang="en-US" smtClean="0">
                <a:latin typeface="Arial" pitchFamily="34" charset="0"/>
              </a:rPr>
              <a:pPr/>
              <a:t>43</a:t>
            </a:fld>
            <a:endParaRPr 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19B2E7A-143F-4BBD-B39F-80863934F1D0}" type="slidenum">
              <a:rPr lang="en-US" smtClean="0">
                <a:latin typeface="Arial" pitchFamily="34" charset="0"/>
              </a:rPr>
              <a:pPr/>
              <a:t>44</a:t>
            </a:fld>
            <a:endParaRPr lang="en-US" smtClean="0">
              <a:latin typeface="Arial" pitchFamily="34" charset="0"/>
            </a:endParaRPr>
          </a:p>
        </p:txBody>
      </p:sp>
      <p:sp>
        <p:nvSpPr>
          <p:cNvPr id="4915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915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smtClean="0">
                <a:latin typeface="Lucida Grande"/>
                <a:ea typeface="Lucida Grande"/>
                <a:cs typeface="Lucida Grande"/>
                <a:sym typeface="Lucida Grande"/>
              </a:rPr>
              <a:t>As we discussed earlier, everything happens somewhere, so there is a geographic component to human activity. This geographic component can be captured using geographic data, also known as spatial data.</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64C1A28-218F-4F00-9C4A-A7438D20EAB6}" type="slidenum">
              <a:rPr lang="en-US" smtClean="0">
                <a:latin typeface="Arial" pitchFamily="34" charset="0"/>
              </a:rPr>
              <a:pPr/>
              <a:t>45</a:t>
            </a:fld>
            <a:endParaRPr lang="en-US" smtClean="0">
              <a:latin typeface="Arial" pitchFamily="34" charset="0"/>
            </a:endParaRPr>
          </a:p>
        </p:txBody>
      </p:sp>
      <p:sp>
        <p:nvSpPr>
          <p:cNvPr id="5017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018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400" smtClean="0"/>
              <a:t>As we discussed in the introduction, geographic data are those that represent physical locations. There are many different ways to present the location of something. These methods are known as geographic identifiers.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We’ll talk in detail about the following geographic identifiers</a:t>
            </a:r>
          </a:p>
          <a:p>
            <a:endParaRPr lang="en-US" smtClean="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217096-B0E2-4A27-B9AA-F025F4FAC653}" type="slidenum">
              <a:rPr lang="en-US" smtClean="0">
                <a:latin typeface="Arial" pitchFamily="34" charset="0"/>
              </a:rPr>
              <a:pPr/>
              <a:t>46</a:t>
            </a:fld>
            <a:endParaRPr 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91CB737-02EB-4D11-9925-49DD3E63E92A}" type="slidenum">
              <a:rPr lang="en-US" smtClean="0">
                <a:latin typeface="Arial" pitchFamily="34" charset="0"/>
              </a:rPr>
              <a:pPr/>
              <a:t>47</a:t>
            </a:fld>
            <a:endParaRPr lang="en-US" smtClean="0">
              <a:latin typeface="Arial" pitchFamily="34" charset="0"/>
            </a:endParaRPr>
          </a:p>
        </p:txBody>
      </p:sp>
      <p:sp>
        <p:nvSpPr>
          <p:cNvPr id="52227"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2228"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400" smtClean="0"/>
              <a:t>Before getting into the geographic identifiers, it would be helpful to describe a basic concept: latitude/longitude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mtClean="0"/>
              <a:t>Latitude and longitude is one of the most commonly used ways to locate something on Earth. </a:t>
            </a:r>
          </a:p>
          <a:p>
            <a:pPr eaLnBrk="1" hangingPunct="1">
              <a:spcBef>
                <a:spcPct val="0"/>
              </a:spcBef>
              <a:buFontTx/>
              <a:buChar char="•"/>
            </a:pPr>
            <a:r>
              <a:rPr lang="en-US" smtClean="0"/>
              <a:t>Latitude refers to how far north or south a point is from the equator (The equator is a line across the globe that is exactly halfway between the north and south pole). Latitude coordinates above the equator have positive values, latitude coordinates below the equator have negative values.</a:t>
            </a:r>
          </a:p>
          <a:p>
            <a:pPr eaLnBrk="1" hangingPunct="1">
              <a:spcBef>
                <a:spcPct val="0"/>
              </a:spcBef>
              <a:buFontTx/>
              <a:buChar char="•"/>
            </a:pPr>
            <a:r>
              <a:rPr lang="en-US" smtClean="0"/>
              <a:t>Longitude refers to how far East or West a point is from the prime meridian, which is a line that runs through Greenwich England, around to the other side of the globe and forms the International Date Line. Locations that are east of prime meridian are positive and locations that are west of the prime meridian are negative.</a:t>
            </a:r>
          </a:p>
          <a:p>
            <a:pPr eaLnBrk="1" hangingPunct="1">
              <a:spcBef>
                <a:spcPct val="0"/>
              </a:spcBef>
            </a:pPr>
            <a:endParaRPr lang="en-US" smtClean="0"/>
          </a:p>
          <a:p>
            <a:pPr eaLnBrk="1" hangingPunct="1">
              <a:spcBef>
                <a:spcPct val="0"/>
              </a:spcBef>
            </a:pPr>
            <a:endParaRPr lang="en-US"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F7264D-0ACC-4D8E-9701-8DA74461F61B}" type="slidenum">
              <a:rPr lang="en-US" smtClean="0">
                <a:latin typeface="Arial" pitchFamily="34" charset="0"/>
              </a:rPr>
              <a:pPr/>
              <a:t>48</a:t>
            </a:fld>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For instance, the </a:t>
            </a:r>
            <a:r>
              <a:rPr lang="en-US" dirty="0" err="1" smtClean="0"/>
              <a:t>Taj</a:t>
            </a:r>
            <a:r>
              <a:rPr lang="en-US" dirty="0" smtClean="0"/>
              <a:t> </a:t>
            </a:r>
            <a:r>
              <a:rPr lang="en-US" dirty="0" err="1" smtClean="0"/>
              <a:t>Mahal</a:t>
            </a:r>
            <a:r>
              <a:rPr lang="en-US" dirty="0" smtClean="0"/>
              <a:t> is located at 27.17 degrees latitude, 78.04 longitude. This means that it is 27.17 degrees north of the equator and 78.04 degrees east of the Prime Meridian. </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6809CB-AC9E-453E-A95E-AAE2E25F3A89}"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GPS stands for Global Positioning System. It allows people to use receivers like those pictures and get the location of something. So if you took one of these receivers to the Taj Mahal, the coordinate it would give you is: 27.17, 78.04</a:t>
            </a:r>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AE0F9E-DCBE-43ED-9126-F0158D89A7C0}" type="slidenum">
              <a:rPr lang="en-US" smtClean="0">
                <a:latin typeface="Arial" pitchFamily="34" charset="0"/>
              </a:rPr>
              <a:pPr/>
              <a:t>50</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C70E13-EB0C-4905-9A96-B99519B40B7E}" type="slidenum">
              <a:rPr lang="en-US" smtClean="0">
                <a:latin typeface="Arial" pitchFamily="34" charset="0"/>
              </a:rPr>
              <a:pPr/>
              <a:t>5</a:t>
            </a:fld>
            <a:endParaRPr lang="en-US" smtClean="0">
              <a:latin typeface="Arial" pitchFamily="34" charset="0"/>
            </a:endParaRPr>
          </a:p>
        </p:txBody>
      </p:sp>
      <p:sp>
        <p:nvSpPr>
          <p:cNvPr id="58371"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837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smtClean="0">
                <a:latin typeface="Lucida Grande"/>
                <a:ea typeface="Lucida Grande"/>
                <a:cs typeface="Lucida Grande"/>
                <a:sym typeface="Lucida Grande"/>
              </a:rPr>
              <a:t>going to school,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Here are the advantages and disadvantages with GPS coordinates:</a:t>
            </a:r>
          </a:p>
          <a:p>
            <a:r>
              <a:rPr lang="en-US" smtClean="0"/>
              <a:t>&lt;READ SLIDE&gt;</a:t>
            </a:r>
          </a:p>
          <a:p>
            <a:endParaRPr lang="en-US" smtClean="0"/>
          </a:p>
          <a:p>
            <a:r>
              <a:rPr lang="en-US" smtClean="0"/>
              <a:t>Disadvantage: “Capturing something other than a point can add time and cost” – Most inexpensive GPS receivers capture just a single point. In order to capture a road or the boundaries of a lake or other feature requires a receiver that is more expensive</a:t>
            </a: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819F09-75A3-4FB7-BDA8-90C52A7B3685}" type="slidenum">
              <a:rPr lang="en-US" smtClean="0">
                <a:latin typeface="Arial" pitchFamily="34" charset="0"/>
              </a:rPr>
              <a:pPr/>
              <a:t>51</a:t>
            </a:fld>
            <a:endParaRPr 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Some common geographic identifiers are shown on this slide.</a:t>
            </a:r>
          </a:p>
          <a:p>
            <a:pPr eaLnBrk="1" hangingPunct="1">
              <a:spcBef>
                <a:spcPct val="0"/>
              </a:spcBef>
            </a:pPr>
            <a:r>
              <a:rPr lang="en-US" smtClean="0"/>
              <a:t>* First we have administrative division names or codes, such as those used for regions, provinces, districts, etc. In terms of mapping administrative divisions for decision making, administrative division names or codes are associated with areas rather than specific points, and the corresponding divisions would be represented on a map as polygons.</a:t>
            </a:r>
          </a:p>
          <a:p>
            <a:pPr eaLnBrk="1" hangingPunct="1">
              <a:spcBef>
                <a:spcPct val="0"/>
              </a:spcBef>
            </a:pPr>
            <a:r>
              <a:rPr lang="en-US" smtClean="0"/>
              <a:t>* Then there are human settlement names or codes, such as the names or codes for cities, villages, etc. The corresponding geographic entities could be mapped as areas or polygons if their boundaries have been put into digital format, or as points if showing a generalized location.</a:t>
            </a:r>
          </a:p>
          <a:p>
            <a:pPr eaLnBrk="1" hangingPunct="1">
              <a:spcBef>
                <a:spcPct val="0"/>
              </a:spcBef>
            </a:pPr>
            <a:r>
              <a:rPr lang="en-US" smtClean="0"/>
              <a:t>* Lastly there are exact locations, such as street addresses or GPS coordinates. These would be mapped as points.</a:t>
            </a:r>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DE7F6B-ACA4-46D0-A231-1CA5D9113307}" type="slidenum">
              <a:rPr lang="en-US" smtClean="0">
                <a:latin typeface="Arial" pitchFamily="34" charset="0"/>
              </a:rPr>
              <a:pPr/>
              <a:t>53</a:t>
            </a:fld>
            <a:endParaRPr 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Administrative divisions are areas defined by governments to facilitate administration of government services or identify distinct geographic, ethnic, or cultural regions in a country. Administrative divisions often have a hierarchical relationship, where the units at a higher level are made up of a collection of units at a lower level.</a:t>
            </a:r>
          </a:p>
          <a:p>
            <a:pPr eaLnBrk="1" hangingPunct="1">
              <a:spcBef>
                <a:spcPct val="0"/>
              </a:spcBef>
            </a:pPr>
            <a:endParaRPr lang="en-US" smtClean="0"/>
          </a:p>
          <a:p>
            <a:pPr eaLnBrk="1" hangingPunct="1">
              <a:spcBef>
                <a:spcPct val="0"/>
              </a:spcBef>
            </a:pPr>
            <a:r>
              <a:rPr lang="en-US" smtClean="0"/>
              <a:t>For example, as shown in this slide, the Kenya National Bureau of Statistics uses a well-defined hierarchy for census data collection. The primary administrative division is the nation, and below that are the provinces. Provinces are further divided into districts, districts into divisions, and divisions into locations. Locations are comprised of sub-locations, and below that is the lowest level of the hierarchy, the enumeration area (EA), which usually contains between 51 and 150 households.</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EC641F-35DF-4129-BAC2-B16D528E291F}" type="slidenum">
              <a:rPr lang="en-US" smtClean="0">
                <a:latin typeface="Arial" pitchFamily="34" charset="0"/>
              </a:rPr>
              <a:pPr/>
              <a:t>54</a:t>
            </a:fld>
            <a:endParaRPr 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This slide shows how the geographic areas in Kenya get smaller as one moves down the hierarchy, from provinces to districts, from districts to divisions, and from divisions to locations.</a:t>
            </a:r>
          </a:p>
          <a:p>
            <a:pPr eaLnBrk="1" hangingPunct="1">
              <a:spcBef>
                <a:spcPct val="0"/>
              </a:spcBef>
            </a:pPr>
            <a:r>
              <a:rPr lang="en-US" smtClean="0"/>
              <a:t>* A well-defined geographic hierarchy is critical for aggregating data from a detailed level to a higher level for analysis and reporting. This can greatly facilitate the decision-making process, as many decisions rely on a more synoptic view of data.</a:t>
            </a:r>
          </a:p>
          <a:p>
            <a:pPr eaLnBrk="1" hangingPunct="1">
              <a:spcBef>
                <a:spcPct val="0"/>
              </a:spcBef>
            </a:pPr>
            <a:r>
              <a:rPr lang="en-US" smtClean="0"/>
              <a:t>* Also, a well-defined geographic hierarchy can provide the foundation for the establishment of unique geographic identifiers. Non-unique geographic identifiers become more common as one travels down the hierarchy to a more detailed level. Having unique geographic identifiers for a given level of the hierarchy, however, greatly reduces confusion and therefore enhances the decision-making process.</a:t>
            </a:r>
          </a:p>
          <a:p>
            <a:pPr eaLnBrk="1" hangingPunct="1">
              <a:spcBef>
                <a:spcPct val="0"/>
              </a:spcBef>
            </a:pPr>
            <a:r>
              <a:rPr lang="en-US" smtClean="0"/>
              <a:t>* Let me show you an example.</a:t>
            </a:r>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1C950F-39AC-46EF-8A21-262C77FF5895}" type="slidenum">
              <a:rPr lang="en-US" smtClean="0">
                <a:latin typeface="Arial" pitchFamily="34" charset="0"/>
              </a:rPr>
              <a:pPr/>
              <a:t>55</a:t>
            </a:fld>
            <a:endParaRPr 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Nigeria, based on administrative boundaries for 2002 developed by the International Institute for Tropical Agriculture, there are two local government areas (LGAs) named Bassa, one in the state of Kogi, and one in the state of Plateau. For geographic analyses, these non-unique administrative names could cause some confusion.</a:t>
            </a:r>
          </a:p>
          <a:p>
            <a:pPr eaLnBrk="1" hangingPunct="1">
              <a:spcBef>
                <a:spcPct val="0"/>
              </a:spcBef>
            </a:pPr>
            <a:endParaRPr lang="en-US" smtClean="0"/>
          </a:p>
          <a:p>
            <a:pPr eaLnBrk="1" hangingPunct="1">
              <a:spcBef>
                <a:spcPct val="0"/>
              </a:spcBef>
            </a:pPr>
            <a:r>
              <a:rPr lang="en-US" smtClean="0"/>
              <a:t>The geographic hierarchy can help eliminate this confusion. In this case, combining the LGA name with the state name would yield a unique geographic identifier.</a:t>
            </a:r>
          </a:p>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B6DD5F-509C-43C5-A0A4-66CADDCCFDC9}" type="slidenum">
              <a:rPr lang="en-US" smtClean="0">
                <a:latin typeface="Arial" pitchFamily="34" charset="0"/>
              </a:rPr>
              <a:pPr/>
              <a:t>56</a:t>
            </a:fld>
            <a:endParaRPr 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addition to administrative division names or codes, geographic identifiers can be based on names or codes for human settlements, such as those used for cities, villages, neighborhoods, etc.</a:t>
            </a: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13A567-BECF-4B4F-9B92-05E67C22ED06}" type="slidenum">
              <a:rPr lang="en-US" smtClean="0">
                <a:latin typeface="Arial" pitchFamily="34" charset="0"/>
              </a:rPr>
              <a:pPr/>
              <a:t>57</a:t>
            </a:fld>
            <a:endParaRPr 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So to summarize: a geographic identifier is something that helps uniquely identify where something is.</a:t>
            </a:r>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1667AF-54F4-4490-8791-8A4A1EA5751F}" type="slidenum">
              <a:rPr lang="en-US" smtClean="0">
                <a:latin typeface="Arial" pitchFamily="34" charset="0"/>
              </a:rPr>
              <a:pPr/>
              <a:t>58</a:t>
            </a:fld>
            <a:endParaRPr lang="en-US"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And here’s a point location in The Democratic Republic of the Congo using simulated GPS coordinates as the geographic identifier. The coordinates are simulated in that they were chosen at random, and are not connected with any real survey.</a:t>
            </a:r>
          </a:p>
          <a:p>
            <a:pPr eaLnBrk="1" hangingPunct="1">
              <a:spcBef>
                <a:spcPct val="0"/>
              </a:spcBef>
            </a:pPr>
            <a:endParaRPr lang="en-US" smtClean="0"/>
          </a:p>
          <a:p>
            <a:pPr eaLnBrk="1" hangingPunct="1">
              <a:spcBef>
                <a:spcPct val="0"/>
              </a:spcBef>
            </a:pPr>
            <a:r>
              <a:rPr lang="en-US" smtClean="0">
                <a:latin typeface="Lucida Grande"/>
                <a:ea typeface="Lucida Grande"/>
                <a:cs typeface="Lucida Grande"/>
                <a:sym typeface="Lucida Grande"/>
              </a:rPr>
              <a:t>* Now that we’ve talked about geographic identifiers, which help assign physical locations to your M&amp;E data, I’d like to discuss how they relate to the quality of your M&amp;E data.</a:t>
            </a:r>
          </a:p>
          <a:p>
            <a:pPr eaLnBrk="1" hangingPunct="1">
              <a:spcBef>
                <a:spcPct val="0"/>
              </a:spcBef>
            </a:pPr>
            <a:r>
              <a:rPr lang="en-US" smtClean="0">
                <a:latin typeface="Lucida Grande"/>
                <a:ea typeface="Lucida Grande"/>
                <a:cs typeface="Lucida Grande"/>
                <a:sym typeface="Lucida Grande"/>
              </a:rPr>
              <a:t>* The best way to approach this is to talk about the implementation of …</a:t>
            </a:r>
            <a:endParaRPr lang="en-US"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7874BD-9644-4FC0-A13E-2E2CB348DD65}" type="slidenum">
              <a:rPr lang="en-US" smtClean="0">
                <a:latin typeface="Arial" pitchFamily="34" charset="0"/>
              </a:rPr>
              <a:pPr/>
              <a:t>59</a:t>
            </a:fld>
            <a:endParaRPr lang="en-US"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5888A5-5ABB-4120-B447-05E8B9036442}" type="slidenum">
              <a:rPr lang="en-US" smtClean="0"/>
              <a:pPr eaLnBrk="1" hangingPunct="1"/>
              <a:t>60</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E4F6427-7CEC-4440-A317-8F33E1889685}" type="slidenum">
              <a:rPr lang="en-US" smtClean="0">
                <a:latin typeface="Arial" pitchFamily="34" charset="0"/>
              </a:rPr>
              <a:pPr/>
              <a:t>6</a:t>
            </a:fld>
            <a:endParaRPr lang="en-US" smtClean="0">
              <a:latin typeface="Arial" pitchFamily="34" charset="0"/>
            </a:endParaRPr>
          </a:p>
        </p:txBody>
      </p:sp>
      <p:sp>
        <p:nvSpPr>
          <p:cNvPr id="5939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396"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dirty="0" smtClean="0">
                <a:latin typeface="Lucida Grande"/>
                <a:ea typeface="Lucida Grande"/>
                <a:cs typeface="Lucida Grande"/>
                <a:sym typeface="Lucida Grande"/>
              </a:rPr>
              <a:t>seeking health care,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BF73317-28F1-4BBF-A653-BDE58190B5E7}" type="slidenum">
              <a:rPr lang="en-US" smtClean="0">
                <a:latin typeface="Arial" pitchFamily="34" charset="0"/>
              </a:rPr>
              <a:pPr/>
              <a:t>7</a:t>
            </a:fld>
            <a:endParaRPr lang="en-US" smtClean="0">
              <a:latin typeface="Arial" pitchFamily="34" charset="0"/>
            </a:endParaRPr>
          </a:p>
        </p:txBody>
      </p:sp>
      <p:sp>
        <p:nvSpPr>
          <p:cNvPr id="60419"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042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smtClean="0">
                <a:latin typeface="Lucida Grande"/>
                <a:ea typeface="Lucida Grande"/>
                <a:cs typeface="Lucida Grande"/>
                <a:sym typeface="Lucida Grande"/>
              </a:rPr>
              <a:t>or just trying to make a living.</a:t>
            </a:r>
          </a:p>
          <a:p>
            <a:pPr eaLnBrk="1" hangingPunct="1">
              <a:spcBef>
                <a:spcPct val="0"/>
              </a:spcBef>
            </a:pPr>
            <a:endParaRPr lang="en-US" sz="2200" smtClean="0">
              <a:latin typeface="Lucida Grande"/>
              <a:ea typeface="Lucida Grande"/>
              <a:cs typeface="Lucida Grande"/>
              <a:sym typeface="Lucida Grande"/>
            </a:endParaRPr>
          </a:p>
          <a:p>
            <a:pPr eaLnBrk="1" hangingPunct="1">
              <a:spcBef>
                <a:spcPct val="0"/>
              </a:spcBef>
            </a:pPr>
            <a:r>
              <a:rPr lang="en-US" sz="2200" smtClean="0">
                <a:latin typeface="Lucida Grande"/>
                <a:ea typeface="Lucida Grande"/>
                <a:cs typeface="Lucida Grande"/>
                <a:sym typeface="Lucida Grande"/>
              </a:rPr>
              <a:t>M&amp;E decision makers want to understand what’s going on so they collect numbers about human activity, such as HIV prevalence among orphans and vulnerable children, or number of persons living with HIV, or number of pregnant women receiving ART, or number of co-infections with HIV and TB.</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D3F7302-6676-4238-AE06-4790E8ADCBED}" type="slidenum">
              <a:rPr lang="en-US" smtClean="0">
                <a:latin typeface="Arial" pitchFamily="34" charset="0"/>
              </a:rPr>
              <a:pPr/>
              <a:t>8</a:t>
            </a:fld>
            <a:endParaRPr lang="en-US" smtClean="0">
              <a:latin typeface="Arial" pitchFamily="34" charset="0"/>
            </a:endParaRPr>
          </a:p>
        </p:txBody>
      </p:sp>
      <p:sp>
        <p:nvSpPr>
          <p:cNvPr id="61443"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1444"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200" smtClean="0">
                <a:latin typeface="Lucida Grande"/>
                <a:ea typeface="Lucida Grande"/>
                <a:cs typeface="Lucida Grande"/>
                <a:sym typeface="Lucida Grande"/>
              </a:rPr>
              <a:t>And because everything happens somewhere,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And because like things tend to cluster, knowing the...</a:t>
            </a:r>
          </a:p>
          <a:p>
            <a:pPr eaLnBrk="1" hangingPunct="1">
              <a:spcBef>
                <a:spcPct val="0"/>
              </a:spcBef>
            </a:pPr>
            <a:endParaRPr lang="en-US" dirty="0" smtClean="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03B3E5-4F03-4E1D-BB6E-2905B95946D6}"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724400"/>
            <a:ext cx="9144000" cy="21336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5" name="Picture 5" descr="Vertical_RGB_6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0888" y="5010150"/>
            <a:ext cx="1673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logo_2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0688" y="5010150"/>
            <a:ext cx="1447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PHFI Logo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4855" t="16942" r="5707" b="10796"/>
          <a:stretch>
            <a:fillRect/>
          </a:stretch>
        </p:blipFill>
        <p:spPr bwMode="auto">
          <a:xfrm>
            <a:off x="415925" y="4954588"/>
            <a:ext cx="36480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Rectangle 8"/>
          <p:cNvSpPr>
            <a:spLocks noGrp="1" noChangeArrowheads="1"/>
          </p:cNvSpPr>
          <p:nvPr>
            <p:ph type="ctrTitle" sz="quarter"/>
          </p:nvPr>
        </p:nvSpPr>
        <p:spPr>
          <a:xfrm>
            <a:off x="685800" y="549275"/>
            <a:ext cx="7772400" cy="2184400"/>
          </a:xfrm>
        </p:spPr>
        <p:txBody>
          <a:bodyPr/>
          <a:lstStyle>
            <a:lvl1pPr algn="ctr">
              <a:defRPr sz="4000"/>
            </a:lvl1pPr>
          </a:lstStyle>
          <a:p>
            <a:r>
              <a:rPr lang="en-US"/>
              <a:t>Click to edit Master title style</a:t>
            </a:r>
          </a:p>
        </p:txBody>
      </p:sp>
      <p:sp>
        <p:nvSpPr>
          <p:cNvPr id="4105" name="Rectangle 9"/>
          <p:cNvSpPr>
            <a:spLocks noGrp="1" noChangeArrowheads="1"/>
          </p:cNvSpPr>
          <p:nvPr>
            <p:ph type="subTitle" sz="quarter" idx="1"/>
          </p:nvPr>
        </p:nvSpPr>
        <p:spPr>
          <a:xfrm>
            <a:off x="1371600" y="3076575"/>
            <a:ext cx="6400800" cy="1752600"/>
          </a:xfrm>
        </p:spPr>
        <p:txBody>
          <a:bodyPr/>
          <a:lstStyle>
            <a:lvl1pPr marL="0" indent="0" algn="ctr">
              <a:spcBef>
                <a:spcPct val="0"/>
              </a:spcBef>
              <a:spcAft>
                <a:spcPct val="0"/>
              </a:spcAft>
              <a:buClrTx/>
              <a:buFontTx/>
              <a:buNone/>
              <a:defRPr sz="2400"/>
            </a:lvl1pPr>
          </a:lstStyle>
          <a:p>
            <a:r>
              <a:rPr lang="en-US"/>
              <a:t>Your Name Here</a:t>
            </a:r>
          </a:p>
          <a:p>
            <a:r>
              <a:rPr lang="en-US"/>
              <a:t>MEASURE Evaluation</a:t>
            </a:r>
          </a:p>
          <a:p>
            <a:r>
              <a:rPr lang="en-US"/>
              <a:t>Date Here</a:t>
            </a:r>
          </a:p>
        </p:txBody>
      </p:sp>
    </p:spTree>
    <p:extLst>
      <p:ext uri="{BB962C8B-B14F-4D97-AF65-F5344CB8AC3E}">
        <p14:creationId xmlns:p14="http://schemas.microsoft.com/office/powerpoint/2010/main" val="355524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23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6875" y="274638"/>
            <a:ext cx="1939925" cy="5287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23925" y="274638"/>
            <a:ext cx="5670550" cy="5287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661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23925" y="274638"/>
            <a:ext cx="77628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23925" y="1600200"/>
            <a:ext cx="3805238"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600200"/>
            <a:ext cx="3805237"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228600" y="6124575"/>
            <a:ext cx="1066800" cy="476250"/>
          </a:xfrm>
          <a:prstGeom prst="rect">
            <a:avLst/>
          </a:prstGeom>
          <a:ln/>
        </p:spPr>
        <p:txBody>
          <a:bodyPr/>
          <a:lstStyle>
            <a:lvl1pPr>
              <a:defRPr/>
            </a:lvl1pPr>
          </a:lstStyle>
          <a:p>
            <a:pPr>
              <a:defRPr/>
            </a:pPr>
            <a:fld id="{DB2BD073-FA32-4145-ADBB-00F6319E032E}" type="slidenum">
              <a:rPr lang="en-US"/>
              <a:pPr>
                <a:defRPr/>
              </a:pPr>
              <a:t>‹#›</a:t>
            </a:fld>
            <a:endParaRPr lang="en-US" sz="1200"/>
          </a:p>
        </p:txBody>
      </p:sp>
      <p:sp>
        <p:nvSpPr>
          <p:cNvPr id="6" name="Rectangle 7"/>
          <p:cNvSpPr>
            <a:spLocks noGrp="1" noChangeArrowheads="1"/>
          </p:cNvSpPr>
          <p:nvPr>
            <p:ph type="ftr" sz="quarter" idx="11"/>
          </p:nvPr>
        </p:nvSpPr>
        <p:spPr>
          <a:xfrm>
            <a:off x="685800" y="6096000"/>
            <a:ext cx="4191000" cy="47625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989806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8476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0196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3930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23925" y="1600200"/>
            <a:ext cx="380523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600200"/>
            <a:ext cx="380523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811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1439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6958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739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069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2134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0525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757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6875" y="274638"/>
            <a:ext cx="1939925" cy="5287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23925" y="274638"/>
            <a:ext cx="5670550" cy="5287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9746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49426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58088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94801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2944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0591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667606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1550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373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1803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3699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9732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087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23925" y="1600200"/>
            <a:ext cx="3805238"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1563" y="1600200"/>
            <a:ext cx="3805237"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723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5238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3640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132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36130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429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33D8D"/>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027" name="Rectangle 3"/>
          <p:cNvSpPr>
            <a:spLocks noGrp="1" noChangeArrowheads="1"/>
          </p:cNvSpPr>
          <p:nvPr>
            <p:ph type="title"/>
          </p:nvPr>
        </p:nvSpPr>
        <p:spPr bwMode="auto">
          <a:xfrm>
            <a:off x="923925" y="274638"/>
            <a:ext cx="7762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923925" y="1600200"/>
            <a:ext cx="77628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Line 6"/>
          <p:cNvSpPr>
            <a:spLocks noChangeShapeType="1"/>
          </p:cNvSpPr>
          <p:nvPr/>
        </p:nvSpPr>
        <p:spPr bwMode="auto">
          <a:xfrm>
            <a:off x="1270000" y="6477000"/>
            <a:ext cx="756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0" name="Picture 8" descr="Vertical_RGB_60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80188" y="5829300"/>
            <a:ext cx="11160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descr="logo_200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50200" y="5829300"/>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 descr="PHFI Logo3"/>
          <p:cNvPicPr>
            <a:picLocks noChangeAspect="1" noChangeArrowheads="1"/>
          </p:cNvPicPr>
          <p:nvPr userDrawn="1"/>
        </p:nvPicPr>
        <p:blipFill>
          <a:blip r:embed="rId16">
            <a:extLst>
              <a:ext uri="{28A0092B-C50C-407E-A947-70E740481C1C}">
                <a14:useLocalDpi xmlns:a14="http://schemas.microsoft.com/office/drawing/2010/main" val="0"/>
              </a:ext>
            </a:extLst>
          </a:blip>
          <a:srcRect l="4855" t="16942" r="5707" b="10796"/>
          <a:stretch>
            <a:fillRect/>
          </a:stretch>
        </p:blipFill>
        <p:spPr bwMode="auto">
          <a:xfrm>
            <a:off x="3849688" y="5778500"/>
            <a:ext cx="25050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21"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22" r:id="rId12"/>
  </p:sldLayoutIdLst>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l" rtl="0" fontAlgn="base">
        <a:spcBef>
          <a:spcPct val="0"/>
        </a:spcBef>
        <a:spcAft>
          <a:spcPct val="0"/>
        </a:spcAft>
        <a:defRPr sz="3600" b="1">
          <a:solidFill>
            <a:schemeClr val="tx1"/>
          </a:solidFill>
          <a:latin typeface="Arial" charset="0"/>
        </a:defRPr>
      </a:lvl6pPr>
      <a:lvl7pPr marL="914400" algn="l" rtl="0" fontAlgn="base">
        <a:spcBef>
          <a:spcPct val="0"/>
        </a:spcBef>
        <a:spcAft>
          <a:spcPct val="0"/>
        </a:spcAft>
        <a:defRPr sz="3600" b="1">
          <a:solidFill>
            <a:schemeClr val="tx1"/>
          </a:solidFill>
          <a:latin typeface="Arial" charset="0"/>
        </a:defRPr>
      </a:lvl7pPr>
      <a:lvl8pPr marL="1371600" algn="l" rtl="0" fontAlgn="base">
        <a:spcBef>
          <a:spcPct val="0"/>
        </a:spcBef>
        <a:spcAft>
          <a:spcPct val="0"/>
        </a:spcAft>
        <a:defRPr sz="3600" b="1">
          <a:solidFill>
            <a:schemeClr val="tx1"/>
          </a:solidFill>
          <a:latin typeface="Arial" charset="0"/>
        </a:defRPr>
      </a:lvl8pPr>
      <a:lvl9pPr marL="1828800" algn="l"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20000"/>
        </a:spcAft>
        <a:buClr>
          <a:schemeClr val="hlink"/>
        </a:buClr>
        <a:buFont typeface="Wingdings"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20000"/>
        </a:spcAft>
        <a:buClr>
          <a:schemeClr val="hlink"/>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20000"/>
        </a:spcAft>
        <a:buClr>
          <a:schemeClr val="hlink"/>
        </a:buClr>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20000"/>
        </a:spcAft>
        <a:buClr>
          <a:schemeClr val="hlink"/>
        </a:buClr>
        <a:buFont typeface="Wingdings" pitchFamily="2" charset="2"/>
        <a:buChar char="§"/>
        <a:defRPr sz="2200">
          <a:solidFill>
            <a:schemeClr val="tx1"/>
          </a:solidFill>
          <a:latin typeface="+mn-lt"/>
        </a:defRPr>
      </a:lvl4pPr>
      <a:lvl5pPr marL="2057400" indent="-228600" algn="l" rtl="0" eaLnBrk="0" fontAlgn="base" hangingPunct="0">
        <a:spcBef>
          <a:spcPct val="20000"/>
        </a:spcBef>
        <a:spcAft>
          <a:spcPct val="20000"/>
        </a:spcAft>
        <a:buClr>
          <a:schemeClr val="hlink"/>
        </a:buClr>
        <a:buFont typeface="Wingdings" pitchFamily="2" charset="2"/>
        <a:buChar char="§"/>
        <a:defRPr sz="2200">
          <a:solidFill>
            <a:schemeClr val="tx1"/>
          </a:solidFill>
          <a:latin typeface="+mn-lt"/>
        </a:defRPr>
      </a:lvl5pPr>
      <a:lvl6pPr marL="2514600" indent="-228600" algn="l" rtl="0" fontAlgn="base">
        <a:spcBef>
          <a:spcPct val="20000"/>
        </a:spcBef>
        <a:spcAft>
          <a:spcPct val="20000"/>
        </a:spcAft>
        <a:buClr>
          <a:schemeClr val="hlink"/>
        </a:buClr>
        <a:buFont typeface="Wingdings" pitchFamily="2" charset="2"/>
        <a:buChar char="§"/>
        <a:defRPr sz="2200">
          <a:solidFill>
            <a:schemeClr val="tx1"/>
          </a:solidFill>
          <a:latin typeface="+mn-lt"/>
        </a:defRPr>
      </a:lvl6pPr>
      <a:lvl7pPr marL="2971800" indent="-228600" algn="l" rtl="0" fontAlgn="base">
        <a:spcBef>
          <a:spcPct val="20000"/>
        </a:spcBef>
        <a:spcAft>
          <a:spcPct val="20000"/>
        </a:spcAft>
        <a:buClr>
          <a:schemeClr val="hlink"/>
        </a:buClr>
        <a:buFont typeface="Wingdings" pitchFamily="2" charset="2"/>
        <a:buChar char="§"/>
        <a:defRPr sz="2200">
          <a:solidFill>
            <a:schemeClr val="tx1"/>
          </a:solidFill>
          <a:latin typeface="+mn-lt"/>
        </a:defRPr>
      </a:lvl7pPr>
      <a:lvl8pPr marL="3429000" indent="-228600" algn="l" rtl="0" fontAlgn="base">
        <a:spcBef>
          <a:spcPct val="20000"/>
        </a:spcBef>
        <a:spcAft>
          <a:spcPct val="20000"/>
        </a:spcAft>
        <a:buClr>
          <a:schemeClr val="hlink"/>
        </a:buClr>
        <a:buFont typeface="Wingdings" pitchFamily="2" charset="2"/>
        <a:buChar char="§"/>
        <a:defRPr sz="2200">
          <a:solidFill>
            <a:schemeClr val="tx1"/>
          </a:solidFill>
          <a:latin typeface="+mn-lt"/>
        </a:defRPr>
      </a:lvl8pPr>
      <a:lvl9pPr marL="3886200" indent="-228600" algn="l" rtl="0" fontAlgn="base">
        <a:spcBef>
          <a:spcPct val="20000"/>
        </a:spcBef>
        <a:spcAft>
          <a:spcPct val="20000"/>
        </a:spcAft>
        <a:buClr>
          <a:schemeClr val="hlink"/>
        </a:buClr>
        <a:buFont typeface="Wingdings" pitchFamily="2" charset="2"/>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33D8D"/>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 name="Rectangle 3"/>
          <p:cNvSpPr>
            <a:spLocks noGrp="1" noChangeArrowheads="1"/>
          </p:cNvSpPr>
          <p:nvPr>
            <p:ph type="title"/>
          </p:nvPr>
        </p:nvSpPr>
        <p:spPr bwMode="auto">
          <a:xfrm>
            <a:off x="923925" y="274638"/>
            <a:ext cx="7762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923925" y="1600200"/>
            <a:ext cx="77628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3" name="Line 6"/>
          <p:cNvSpPr>
            <a:spLocks noChangeShapeType="1"/>
          </p:cNvSpPr>
          <p:nvPr/>
        </p:nvSpPr>
        <p:spPr bwMode="auto">
          <a:xfrm>
            <a:off x="1270000" y="6477000"/>
            <a:ext cx="7569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54" name="Group 9"/>
          <p:cNvGrpSpPr>
            <a:grpSpLocks/>
          </p:cNvGrpSpPr>
          <p:nvPr userDrawn="1"/>
        </p:nvGrpSpPr>
        <p:grpSpPr bwMode="auto">
          <a:xfrm>
            <a:off x="2032000" y="5778500"/>
            <a:ext cx="5065713" cy="1004888"/>
            <a:chOff x="2425" y="3640"/>
            <a:chExt cx="3191" cy="633"/>
          </a:xfrm>
        </p:grpSpPr>
        <p:pic>
          <p:nvPicPr>
            <p:cNvPr id="2055" name="Picture 8" descr="Vertical_RGB_6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45" y="3672"/>
              <a:ext cx="7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logo_20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8" y="3672"/>
              <a:ext cx="60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3" descr="PHFI Logo3"/>
            <p:cNvPicPr>
              <a:picLocks noChangeAspect="1" noChangeArrowheads="1"/>
            </p:cNvPicPr>
            <p:nvPr userDrawn="1"/>
          </p:nvPicPr>
          <p:blipFill>
            <a:blip r:embed="rId15">
              <a:extLst>
                <a:ext uri="{28A0092B-C50C-407E-A947-70E740481C1C}">
                  <a14:useLocalDpi xmlns:a14="http://schemas.microsoft.com/office/drawing/2010/main" val="0"/>
                </a:ext>
              </a:extLst>
            </a:blip>
            <a:srcRect l="4855" t="16942" r="5707" b="10796"/>
            <a:stretch>
              <a:fillRect/>
            </a:stretch>
          </p:blipFill>
          <p:spPr bwMode="auto">
            <a:xfrm>
              <a:off x="2425" y="3640"/>
              <a:ext cx="157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l" rtl="0" fontAlgn="base">
        <a:spcBef>
          <a:spcPct val="0"/>
        </a:spcBef>
        <a:spcAft>
          <a:spcPct val="0"/>
        </a:spcAft>
        <a:defRPr sz="3600" b="1">
          <a:solidFill>
            <a:schemeClr val="tx1"/>
          </a:solidFill>
          <a:latin typeface="Arial" charset="0"/>
        </a:defRPr>
      </a:lvl6pPr>
      <a:lvl7pPr marL="914400" algn="l" rtl="0" fontAlgn="base">
        <a:spcBef>
          <a:spcPct val="0"/>
        </a:spcBef>
        <a:spcAft>
          <a:spcPct val="0"/>
        </a:spcAft>
        <a:defRPr sz="3600" b="1">
          <a:solidFill>
            <a:schemeClr val="tx1"/>
          </a:solidFill>
          <a:latin typeface="Arial" charset="0"/>
        </a:defRPr>
      </a:lvl7pPr>
      <a:lvl8pPr marL="1371600" algn="l" rtl="0" fontAlgn="base">
        <a:spcBef>
          <a:spcPct val="0"/>
        </a:spcBef>
        <a:spcAft>
          <a:spcPct val="0"/>
        </a:spcAft>
        <a:defRPr sz="3600" b="1">
          <a:solidFill>
            <a:schemeClr val="tx1"/>
          </a:solidFill>
          <a:latin typeface="Arial" charset="0"/>
        </a:defRPr>
      </a:lvl8pPr>
      <a:lvl9pPr marL="1828800" algn="l"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20000"/>
        </a:spcAft>
        <a:buClr>
          <a:schemeClr val="hlink"/>
        </a:buClr>
        <a:buFont typeface="Wingdings"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20000"/>
        </a:spcAft>
        <a:buClr>
          <a:schemeClr val="hlink"/>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20000"/>
        </a:spcAft>
        <a:buClr>
          <a:schemeClr val="hlink"/>
        </a:buClr>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20000"/>
        </a:spcAft>
        <a:buClr>
          <a:schemeClr val="hlink"/>
        </a:buClr>
        <a:buFont typeface="Wingdings" pitchFamily="2" charset="2"/>
        <a:buChar char="§"/>
        <a:defRPr sz="2200">
          <a:solidFill>
            <a:schemeClr val="tx1"/>
          </a:solidFill>
          <a:latin typeface="+mn-lt"/>
        </a:defRPr>
      </a:lvl4pPr>
      <a:lvl5pPr marL="2057400" indent="-228600" algn="l" rtl="0" eaLnBrk="0" fontAlgn="base" hangingPunct="0">
        <a:spcBef>
          <a:spcPct val="20000"/>
        </a:spcBef>
        <a:spcAft>
          <a:spcPct val="20000"/>
        </a:spcAft>
        <a:buClr>
          <a:schemeClr val="hlink"/>
        </a:buClr>
        <a:buFont typeface="Wingdings" pitchFamily="2" charset="2"/>
        <a:buChar char="§"/>
        <a:defRPr sz="2200">
          <a:solidFill>
            <a:schemeClr val="tx1"/>
          </a:solidFill>
          <a:latin typeface="+mn-lt"/>
        </a:defRPr>
      </a:lvl5pPr>
      <a:lvl6pPr marL="2514600" indent="-228600" algn="l" rtl="0" fontAlgn="base">
        <a:spcBef>
          <a:spcPct val="20000"/>
        </a:spcBef>
        <a:spcAft>
          <a:spcPct val="20000"/>
        </a:spcAft>
        <a:buClr>
          <a:schemeClr val="hlink"/>
        </a:buClr>
        <a:buFont typeface="Wingdings" pitchFamily="2" charset="2"/>
        <a:buChar char="§"/>
        <a:defRPr sz="2200">
          <a:solidFill>
            <a:schemeClr val="tx1"/>
          </a:solidFill>
          <a:latin typeface="+mn-lt"/>
        </a:defRPr>
      </a:lvl6pPr>
      <a:lvl7pPr marL="2971800" indent="-228600" algn="l" rtl="0" fontAlgn="base">
        <a:spcBef>
          <a:spcPct val="20000"/>
        </a:spcBef>
        <a:spcAft>
          <a:spcPct val="20000"/>
        </a:spcAft>
        <a:buClr>
          <a:schemeClr val="hlink"/>
        </a:buClr>
        <a:buFont typeface="Wingdings" pitchFamily="2" charset="2"/>
        <a:buChar char="§"/>
        <a:defRPr sz="2200">
          <a:solidFill>
            <a:schemeClr val="tx1"/>
          </a:solidFill>
          <a:latin typeface="+mn-lt"/>
        </a:defRPr>
      </a:lvl7pPr>
      <a:lvl8pPr marL="3429000" indent="-228600" algn="l" rtl="0" fontAlgn="base">
        <a:spcBef>
          <a:spcPct val="20000"/>
        </a:spcBef>
        <a:spcAft>
          <a:spcPct val="20000"/>
        </a:spcAft>
        <a:buClr>
          <a:schemeClr val="hlink"/>
        </a:buClr>
        <a:buFont typeface="Wingdings" pitchFamily="2" charset="2"/>
        <a:buChar char="§"/>
        <a:defRPr sz="2200">
          <a:solidFill>
            <a:schemeClr val="tx1"/>
          </a:solidFill>
          <a:latin typeface="+mn-lt"/>
        </a:defRPr>
      </a:lvl8pPr>
      <a:lvl9pPr marL="3886200" indent="-228600" algn="l" rtl="0" fontAlgn="base">
        <a:spcBef>
          <a:spcPct val="20000"/>
        </a:spcBef>
        <a:spcAft>
          <a:spcPct val="20000"/>
        </a:spcAft>
        <a:buClr>
          <a:schemeClr val="hlink"/>
        </a:buClr>
        <a:buFont typeface="Wingdings" pitchFamily="2" charset="2"/>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cap="small" dirty="0"/>
              <a:t>Using Geography</a:t>
            </a:r>
            <a:br>
              <a:rPr lang="en-US" cap="small" dirty="0"/>
            </a:br>
            <a:r>
              <a:rPr lang="en-US" cap="small" dirty="0"/>
              <a:t>to Strengthen the</a:t>
            </a:r>
            <a:br>
              <a:rPr lang="en-US" cap="small" dirty="0"/>
            </a:br>
            <a:r>
              <a:rPr lang="en-US" cap="small" dirty="0"/>
              <a:t>Decision-Making Process</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p:cNvSpPr>
          <p:nvPr/>
        </p:nvSpPr>
        <p:spPr bwMode="auto">
          <a:xfrm>
            <a:off x="3306763" y="2913063"/>
            <a:ext cx="2530475" cy="1031875"/>
          </a:xfrm>
          <a:prstGeom prst="rect">
            <a:avLst/>
          </a:prstGeom>
          <a:noFill/>
          <a:ln w="12700">
            <a:noFill/>
            <a:miter lim="800000"/>
            <a:headEnd/>
            <a:tailEnd/>
          </a:ln>
        </p:spPr>
        <p:txBody>
          <a:bodyPr wrap="none" lIns="0" tIns="0" rIns="0" bIns="0" anchor="ctr">
            <a:spAutoFit/>
          </a:bodyPr>
          <a:lstStyle/>
          <a:p>
            <a:r>
              <a:rPr lang="en-US" sz="6700">
                <a:ea typeface="Gill Sans"/>
                <a:cs typeface="Gill Sans"/>
              </a:rPr>
              <a:t>Where</a:t>
            </a:r>
          </a:p>
        </p:txBody>
      </p:sp>
    </p:spTree>
    <p:extLst>
      <p:ext uri="{BB962C8B-B14F-4D97-AF65-F5344CB8AC3E}">
        <p14:creationId xmlns:p14="http://schemas.microsoft.com/office/powerpoint/2010/main" val="386035235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p:cNvSpPr>
          <p:nvPr/>
        </p:nvSpPr>
        <p:spPr bwMode="auto">
          <a:xfrm>
            <a:off x="3713163" y="2913063"/>
            <a:ext cx="1717675" cy="1031875"/>
          </a:xfrm>
          <a:prstGeom prst="rect">
            <a:avLst/>
          </a:prstGeom>
          <a:noFill/>
          <a:ln w="12700">
            <a:noFill/>
            <a:miter lim="800000"/>
            <a:headEnd/>
            <a:tailEnd/>
          </a:ln>
        </p:spPr>
        <p:txBody>
          <a:bodyPr wrap="none" lIns="0" tIns="0" rIns="0" bIns="0" anchor="ctr">
            <a:spAutoFit/>
          </a:bodyPr>
          <a:lstStyle/>
          <a:p>
            <a:r>
              <a:rPr lang="en-US" sz="6700">
                <a:ea typeface="Gill Sans"/>
                <a:cs typeface="Gill Sans"/>
              </a:rPr>
              <a:t>Why</a:t>
            </a:r>
          </a:p>
        </p:txBody>
      </p:sp>
    </p:spTree>
    <p:extLst>
      <p:ext uri="{BB962C8B-B14F-4D97-AF65-F5344CB8AC3E}">
        <p14:creationId xmlns:p14="http://schemas.microsoft.com/office/powerpoint/2010/main" val="159665421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ZM_HIV.jpg"/>
          <p:cNvPicPr>
            <a:picLocks noChangeAspect="1"/>
          </p:cNvPicPr>
          <p:nvPr/>
        </p:nvPicPr>
        <p:blipFill>
          <a:blip r:embed="rId3" cstate="print"/>
          <a:srcRect l="4359" t="8496" r="8421" b="8411"/>
          <a:stretch>
            <a:fillRect/>
          </a:stretch>
        </p:blipFill>
        <p:spPr bwMode="auto">
          <a:xfrm>
            <a:off x="838200" y="0"/>
            <a:ext cx="7740650" cy="5699125"/>
          </a:xfrm>
          <a:prstGeom prst="rect">
            <a:avLst/>
          </a:prstGeom>
          <a:noFill/>
          <a:ln w="9525">
            <a:noFill/>
            <a:miter lim="800000"/>
            <a:headEnd/>
            <a:tailEnd/>
          </a:ln>
        </p:spPr>
      </p:pic>
    </p:spTree>
    <p:extLst>
      <p:ext uri="{BB962C8B-B14F-4D97-AF65-F5344CB8AC3E}">
        <p14:creationId xmlns:p14="http://schemas.microsoft.com/office/powerpoint/2010/main" val="9028373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p:txBody>
          <a:bodyPr/>
          <a:lstStyle/>
          <a:p>
            <a:pPr eaLnBrk="1" hangingPunct="1"/>
            <a:r>
              <a:rPr lang="en-US" smtClean="0"/>
              <a:t>Value of Mapping</a:t>
            </a:r>
          </a:p>
        </p:txBody>
      </p:sp>
      <p:sp>
        <p:nvSpPr>
          <p:cNvPr id="8" name="Text Placeholder 7"/>
          <p:cNvSpPr>
            <a:spLocks noGrp="1"/>
          </p:cNvSpPr>
          <p:nvPr>
            <p:ph type="body" sz="half" idx="1"/>
          </p:nvPr>
        </p:nvSpPr>
        <p:spPr>
          <a:xfrm>
            <a:off x="457200" y="1295400"/>
            <a:ext cx="3352800" cy="4437063"/>
          </a:xfrm>
        </p:spPr>
        <p:txBody>
          <a:bodyPr>
            <a:normAutofit fontScale="85000" lnSpcReduction="20000"/>
          </a:bodyPr>
          <a:lstStyle/>
          <a:p>
            <a:pPr eaLnBrk="1" hangingPunct="1">
              <a:defRPr/>
            </a:pPr>
            <a:r>
              <a:rPr lang="en-US" dirty="0" smtClean="0"/>
              <a:t>Facilitates recognition of spatial patterns</a:t>
            </a:r>
          </a:p>
          <a:p>
            <a:pPr eaLnBrk="1" hangingPunct="1">
              <a:defRPr/>
            </a:pPr>
            <a:r>
              <a:rPr lang="en-US" dirty="0" smtClean="0"/>
              <a:t>Provides insight into data</a:t>
            </a:r>
          </a:p>
          <a:p>
            <a:pPr eaLnBrk="1" hangingPunct="1">
              <a:defRPr/>
            </a:pPr>
            <a:r>
              <a:rPr lang="en-US" dirty="0" smtClean="0"/>
              <a:t>Highlights data quality issues</a:t>
            </a:r>
          </a:p>
          <a:p>
            <a:pPr eaLnBrk="1" hangingPunct="1">
              <a:defRPr/>
            </a:pPr>
            <a:r>
              <a:rPr lang="en-US" dirty="0" smtClean="0"/>
              <a:t>Provides a powerful tool for</a:t>
            </a:r>
          </a:p>
          <a:p>
            <a:pPr lvl="1" eaLnBrk="1" hangingPunct="1">
              <a:defRPr/>
            </a:pPr>
            <a:r>
              <a:rPr lang="en-US" dirty="0" smtClean="0"/>
              <a:t>Decision support</a:t>
            </a:r>
          </a:p>
          <a:p>
            <a:pPr lvl="1" eaLnBrk="1" hangingPunct="1">
              <a:defRPr/>
            </a:pPr>
            <a:r>
              <a:rPr lang="en-US" dirty="0" smtClean="0"/>
              <a:t>Analysis</a:t>
            </a:r>
          </a:p>
          <a:p>
            <a:pPr lvl="1" eaLnBrk="1" hangingPunct="1">
              <a:defRPr/>
            </a:pPr>
            <a:r>
              <a:rPr lang="en-US" dirty="0" smtClean="0"/>
              <a:t>Data display</a:t>
            </a:r>
          </a:p>
          <a:p>
            <a:pPr eaLnBrk="1" hangingPunct="1">
              <a:defRPr/>
            </a:pPr>
            <a:r>
              <a:rPr lang="en-US" dirty="0" smtClean="0"/>
              <a:t>Picture worth 1,000 words</a:t>
            </a:r>
          </a:p>
        </p:txBody>
      </p:sp>
      <p:pic>
        <p:nvPicPr>
          <p:cNvPr id="19460" name="Content Placeholder 9" descr="T6_OVCs.jpg"/>
          <p:cNvPicPr>
            <a:picLocks noGrp="1" noChangeAspect="1"/>
          </p:cNvPicPr>
          <p:nvPr>
            <p:ph sz="half" idx="2"/>
          </p:nvPr>
        </p:nvPicPr>
        <p:blipFill>
          <a:blip r:embed="rId2" cstate="print"/>
          <a:srcRect/>
          <a:stretch>
            <a:fillRect/>
          </a:stretch>
        </p:blipFill>
        <p:spPr>
          <a:xfrm>
            <a:off x="3962400" y="1295400"/>
            <a:ext cx="4886325" cy="3775075"/>
          </a:xfrm>
        </p:spPr>
      </p:pic>
    </p:spTree>
    <p:extLst>
      <p:ext uri="{BB962C8B-B14F-4D97-AF65-F5344CB8AC3E}">
        <p14:creationId xmlns:p14="http://schemas.microsoft.com/office/powerpoint/2010/main" val="1679587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Value of Geography</a:t>
            </a:r>
          </a:p>
        </p:txBody>
      </p:sp>
      <p:sp>
        <p:nvSpPr>
          <p:cNvPr id="20483" name="Content Placeholder 2"/>
          <p:cNvSpPr>
            <a:spLocks noGrp="1"/>
          </p:cNvSpPr>
          <p:nvPr>
            <p:ph idx="1"/>
          </p:nvPr>
        </p:nvSpPr>
        <p:spPr/>
        <p:txBody>
          <a:bodyPr/>
          <a:lstStyle/>
          <a:p>
            <a:pPr eaLnBrk="1" hangingPunct="1"/>
            <a:r>
              <a:rPr lang="en-US" smtClean="0"/>
              <a:t>More than just mapping</a:t>
            </a:r>
          </a:p>
          <a:p>
            <a:pPr eaLnBrk="1" hangingPunct="1"/>
            <a:r>
              <a:rPr lang="en-US" smtClean="0"/>
              <a:t>Strengthens data infrastructure by</a:t>
            </a:r>
          </a:p>
          <a:p>
            <a:pPr lvl="1" eaLnBrk="1" hangingPunct="1"/>
            <a:r>
              <a:rPr lang="en-US" smtClean="0"/>
              <a:t>Providing a way to link different data sets</a:t>
            </a:r>
          </a:p>
          <a:p>
            <a:pPr lvl="2" eaLnBrk="1" hangingPunct="1"/>
            <a:r>
              <a:rPr lang="en-US" smtClean="0"/>
              <a:t>Increases collaboration</a:t>
            </a:r>
          </a:p>
          <a:p>
            <a:pPr lvl="2" eaLnBrk="1" hangingPunct="1"/>
            <a:r>
              <a:rPr lang="en-US" smtClean="0"/>
              <a:t>Expands inventory of available data</a:t>
            </a:r>
          </a:p>
          <a:p>
            <a:pPr lvl="2" eaLnBrk="1" hangingPunct="1"/>
            <a:r>
              <a:rPr lang="en-US" smtClean="0"/>
              <a:t>Can lowers costs of data creation and maintenance</a:t>
            </a:r>
          </a:p>
          <a:p>
            <a:pPr lvl="1" eaLnBrk="1" hangingPunct="1"/>
            <a:r>
              <a:rPr lang="en-US" smtClean="0"/>
              <a:t>Enforcing data schema standards</a:t>
            </a:r>
          </a:p>
        </p:txBody>
      </p:sp>
    </p:spTree>
    <p:extLst>
      <p:ext uri="{BB962C8B-B14F-4D97-AF65-F5344CB8AC3E}">
        <p14:creationId xmlns:p14="http://schemas.microsoft.com/office/powerpoint/2010/main" val="27149621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7388" y="2143125"/>
            <a:ext cx="7772400" cy="1362075"/>
          </a:xfrm>
        </p:spPr>
        <p:txBody>
          <a:bodyPr/>
          <a:lstStyle/>
          <a:p>
            <a:pPr algn="ctr" eaLnBrk="1" hangingPunct="1">
              <a:defRPr/>
            </a:pPr>
            <a:r>
              <a:rPr lang="en-US" sz="3200" dirty="0" smtClean="0"/>
              <a:t>Geography Can Strengthen The Data Infrastructure</a:t>
            </a:r>
            <a:endParaRPr lang="en-US" sz="3200" dirty="0"/>
          </a:p>
        </p:txBody>
      </p:sp>
    </p:spTree>
    <p:extLst>
      <p:ext uri="{BB962C8B-B14F-4D97-AF65-F5344CB8AC3E}">
        <p14:creationId xmlns:p14="http://schemas.microsoft.com/office/powerpoint/2010/main" val="3597770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7388" y="2143125"/>
            <a:ext cx="7772400" cy="1762125"/>
          </a:xfrm>
        </p:spPr>
        <p:txBody>
          <a:bodyPr/>
          <a:lstStyle/>
          <a:p>
            <a:pPr algn="ctr" eaLnBrk="1" hangingPunct="1">
              <a:defRPr/>
            </a:pPr>
            <a:r>
              <a:rPr lang="en-US" sz="3200" dirty="0" smtClean="0"/>
              <a:t>A Strong Data Infrastructure Makes Better Decisions and Better Outcomes More Likely</a:t>
            </a:r>
            <a:endParaRPr lang="en-US" sz="3200" dirty="0"/>
          </a:p>
        </p:txBody>
      </p:sp>
    </p:spTree>
    <p:extLst>
      <p:ext uri="{BB962C8B-B14F-4D97-AF65-F5344CB8AC3E}">
        <p14:creationId xmlns:p14="http://schemas.microsoft.com/office/powerpoint/2010/main" val="3316218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Data Infrastructure</a:t>
            </a:r>
          </a:p>
        </p:txBody>
      </p:sp>
      <p:sp>
        <p:nvSpPr>
          <p:cNvPr id="23555" name="Rectangle 3"/>
          <p:cNvSpPr>
            <a:spLocks noGrp="1" noChangeArrowheads="1"/>
          </p:cNvSpPr>
          <p:nvPr>
            <p:ph sz="half" idx="1"/>
          </p:nvPr>
        </p:nvSpPr>
        <p:spPr/>
        <p:txBody>
          <a:bodyPr/>
          <a:lstStyle/>
          <a:p>
            <a:pPr eaLnBrk="1" hangingPunct="1"/>
            <a:r>
              <a:rPr lang="en-US" smtClean="0"/>
              <a:t>Available data</a:t>
            </a:r>
          </a:p>
          <a:p>
            <a:pPr eaLnBrk="1" hangingPunct="1"/>
            <a:r>
              <a:rPr lang="en-US" smtClean="0"/>
              <a:t>Systems to support, update, and disseminate data</a:t>
            </a:r>
          </a:p>
        </p:txBody>
      </p:sp>
      <p:pic>
        <p:nvPicPr>
          <p:cNvPr id="23556" name="Content Placeholder 4" descr="blue_data.gif"/>
          <p:cNvPicPr>
            <a:picLocks noGrp="1" noChangeAspect="1"/>
          </p:cNvPicPr>
          <p:nvPr>
            <p:ph sz="half" idx="2"/>
          </p:nvPr>
        </p:nvPicPr>
        <p:blipFill>
          <a:blip r:embed="rId3" cstate="print"/>
          <a:srcRect/>
          <a:stretch>
            <a:fillRect/>
          </a:stretch>
        </p:blipFill>
        <p:spPr>
          <a:xfrm>
            <a:off x="5453063" y="1600200"/>
            <a:ext cx="2662237" cy="3962400"/>
          </a:xfrm>
        </p:spPr>
      </p:pic>
    </p:spTree>
    <p:extLst>
      <p:ext uri="{BB962C8B-B14F-4D97-AF65-F5344CB8AC3E}">
        <p14:creationId xmlns:p14="http://schemas.microsoft.com/office/powerpoint/2010/main" val="2581254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3534506071_7929074401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420938" y="2967038"/>
            <a:ext cx="4416425" cy="923925"/>
          </a:xfrm>
          <a:prstGeom prst="rect">
            <a:avLst/>
          </a:prstGeom>
          <a:solidFill>
            <a:schemeClr val="accent4">
              <a:lumMod val="10000"/>
              <a:alpha val="71000"/>
            </a:schemeClr>
          </a:solidFill>
        </p:spPr>
        <p:txBody>
          <a:bodyPr wrap="none">
            <a:spAutoFit/>
          </a:bodyPr>
          <a:lstStyle/>
          <a:p>
            <a:pPr>
              <a:defRPr/>
            </a:pPr>
            <a:r>
              <a:rPr lang="en-US" sz="5400" dirty="0">
                <a:effectLst>
                  <a:outerShdw blurRad="38100" dist="38100" dir="2700000" algn="tl">
                    <a:srgbClr val="000000">
                      <a:alpha val="43137"/>
                    </a:srgbClr>
                  </a:outerShdw>
                </a:effectLst>
                <a:latin typeface="Arial" charset="0"/>
              </a:rPr>
              <a:t>Data Streams</a:t>
            </a:r>
          </a:p>
        </p:txBody>
      </p:sp>
    </p:spTree>
    <p:extLst>
      <p:ext uri="{BB962C8B-B14F-4D97-AF65-F5344CB8AC3E}">
        <p14:creationId xmlns:p14="http://schemas.microsoft.com/office/powerpoint/2010/main" val="2690649346"/>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229903286_4acfaa65fc_b.jpg"/>
          <p:cNvPicPr>
            <a:picLocks noChangeAspect="1"/>
          </p:cNvPicPr>
          <p:nvPr/>
        </p:nvPicPr>
        <p:blipFill>
          <a:blip r:embed="rId3" cstate="print"/>
          <a:srcRect l="48738" t="2971" r="2718"/>
          <a:stretch>
            <a:fillRect/>
          </a:stretch>
        </p:blipFill>
        <p:spPr bwMode="auto">
          <a:xfrm>
            <a:off x="4543425" y="115888"/>
            <a:ext cx="4183063" cy="5527675"/>
          </a:xfrm>
          <a:prstGeom prst="rect">
            <a:avLst/>
          </a:prstGeom>
          <a:noFill/>
          <a:ln w="9525">
            <a:noFill/>
            <a:miter lim="800000"/>
            <a:headEnd/>
            <a:tailEnd/>
          </a:ln>
        </p:spPr>
      </p:pic>
      <p:sp>
        <p:nvSpPr>
          <p:cNvPr id="3" name="Title 2"/>
          <p:cNvSpPr>
            <a:spLocks noGrp="1"/>
          </p:cNvSpPr>
          <p:nvPr>
            <p:ph type="title"/>
          </p:nvPr>
        </p:nvSpPr>
        <p:spPr>
          <a:xfrm>
            <a:off x="693738" y="487363"/>
            <a:ext cx="3416300" cy="4378325"/>
          </a:xfrm>
        </p:spPr>
        <p:txBody>
          <a:bodyPr/>
          <a:lstStyle/>
          <a:p>
            <a:pPr eaLnBrk="1" hangingPunct="1">
              <a:defRPr/>
            </a:pPr>
            <a:r>
              <a:rPr lang="en-US" dirty="0" smtClean="0">
                <a:effectLst>
                  <a:outerShdw blurRad="38100" dist="38100" dir="2700000" algn="tl">
                    <a:srgbClr val="000000">
                      <a:alpha val="43137"/>
                    </a:srgbClr>
                  </a:outerShdw>
                </a:effectLst>
              </a:rPr>
              <a:t>The world is complex; take advantage of as much data as possible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1232079"/>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820066"/>
          </a:xfrm>
        </p:spPr>
        <p:txBody>
          <a:bodyPr/>
          <a:lstStyle/>
          <a:p>
            <a:pPr algn="ctr" eaLnBrk="1" hangingPunct="1"/>
            <a:r>
              <a:rPr lang="fr-FR" dirty="0" err="1" smtClean="0"/>
              <a:t>Overview</a:t>
            </a:r>
            <a:endParaRPr lang="fr-FR" dirty="0" smtClean="0"/>
          </a:p>
        </p:txBody>
      </p:sp>
      <p:sp>
        <p:nvSpPr>
          <p:cNvPr id="6147" name="Rectangle 3"/>
          <p:cNvSpPr>
            <a:spLocks noGrp="1" noChangeArrowheads="1"/>
          </p:cNvSpPr>
          <p:nvPr>
            <p:ph type="body" idx="1"/>
          </p:nvPr>
        </p:nvSpPr>
        <p:spPr>
          <a:xfrm>
            <a:off x="304800" y="1184856"/>
            <a:ext cx="8382000" cy="4834944"/>
          </a:xfrm>
        </p:spPr>
        <p:txBody>
          <a:bodyPr>
            <a:normAutofit fontScale="85000" lnSpcReduction="20000"/>
          </a:bodyPr>
          <a:lstStyle/>
          <a:p>
            <a:pPr eaLnBrk="1" hangingPunct="1"/>
            <a:r>
              <a:rPr lang="en-US" dirty="0" smtClean="0"/>
              <a:t>Value of geographic </a:t>
            </a:r>
            <a:r>
              <a:rPr lang="en-US" dirty="0" smtClean="0"/>
              <a:t>perspective is a valuable tool for M&amp;E.</a:t>
            </a:r>
          </a:p>
          <a:p>
            <a:pPr eaLnBrk="1" hangingPunct="1"/>
            <a:r>
              <a:rPr lang="en-US" dirty="0" smtClean="0"/>
              <a:t>Role of geographic </a:t>
            </a:r>
            <a:r>
              <a:rPr lang="en-US" dirty="0" smtClean="0"/>
              <a:t>data </a:t>
            </a:r>
            <a:r>
              <a:rPr lang="en-US" dirty="0" smtClean="0"/>
              <a:t>&amp; tools in </a:t>
            </a:r>
            <a:r>
              <a:rPr lang="en-US" dirty="0" smtClean="0"/>
              <a:t>evidence-based decision making for M&amp;E.</a:t>
            </a:r>
          </a:p>
          <a:p>
            <a:pPr eaLnBrk="1" hangingPunct="1"/>
            <a:r>
              <a:rPr lang="en-US" dirty="0" smtClean="0"/>
              <a:t>Geographic identifiers can be used to link data sets and </a:t>
            </a:r>
          </a:p>
          <a:p>
            <a:pPr lvl="2" eaLnBrk="1" hangingPunct="1"/>
            <a:r>
              <a:rPr lang="en-US" sz="2000" dirty="0" smtClean="0"/>
              <a:t>Reduce </a:t>
            </a:r>
            <a:r>
              <a:rPr lang="en-US" sz="2000" dirty="0" smtClean="0"/>
              <a:t>“</a:t>
            </a:r>
            <a:r>
              <a:rPr lang="en-US" sz="2000" dirty="0" err="1" smtClean="0"/>
              <a:t>stovepiping</a:t>
            </a:r>
            <a:r>
              <a:rPr lang="en-US" sz="2000" dirty="0" smtClean="0"/>
              <a:t> “of </a:t>
            </a:r>
            <a:r>
              <a:rPr lang="en-US" sz="2000" dirty="0" smtClean="0"/>
              <a:t>data</a:t>
            </a:r>
          </a:p>
          <a:p>
            <a:pPr lvl="2" eaLnBrk="1" hangingPunct="1"/>
            <a:r>
              <a:rPr lang="en-US" sz="2000" dirty="0" smtClean="0"/>
              <a:t>Improve recognition of spatial patterns</a:t>
            </a:r>
          </a:p>
          <a:p>
            <a:pPr lvl="2" eaLnBrk="1" hangingPunct="1"/>
            <a:r>
              <a:rPr lang="en-US" sz="2000" dirty="0" smtClean="0"/>
              <a:t>Deepen the understanding of M&amp;E program </a:t>
            </a:r>
            <a:r>
              <a:rPr lang="en-US" sz="2000" dirty="0" smtClean="0"/>
              <a:t>data</a:t>
            </a:r>
            <a:endParaRPr lang="en-US" sz="2000" dirty="0" smtClean="0"/>
          </a:p>
          <a:p>
            <a:pPr eaLnBrk="1" hangingPunct="1"/>
            <a:r>
              <a:rPr lang="en-US" dirty="0" smtClean="0"/>
              <a:t>Using geography to link datasets can</a:t>
            </a:r>
          </a:p>
          <a:p>
            <a:pPr lvl="1" eaLnBrk="1" hangingPunct="1"/>
            <a:r>
              <a:rPr lang="en-US" dirty="0" smtClean="0"/>
              <a:t>Increase collaboration with other organizations</a:t>
            </a:r>
          </a:p>
          <a:p>
            <a:pPr lvl="1" eaLnBrk="1" hangingPunct="1"/>
            <a:r>
              <a:rPr lang="en-US" dirty="0" smtClean="0"/>
              <a:t>Expand the inventory of available data</a:t>
            </a:r>
          </a:p>
          <a:p>
            <a:pPr lvl="1" eaLnBrk="1" hangingPunct="1"/>
            <a:r>
              <a:rPr lang="en-US" dirty="0" smtClean="0"/>
              <a:t>Lower costs.</a:t>
            </a:r>
          </a:p>
          <a:p>
            <a:pPr eaLnBrk="1" hangingPunct="1"/>
            <a:r>
              <a:rPr lang="en-US" dirty="0" smtClean="0"/>
              <a:t>Leveraging geography </a:t>
            </a:r>
            <a:r>
              <a:rPr lang="en-US" dirty="0" smtClean="0"/>
              <a:t>enhances </a:t>
            </a:r>
            <a:r>
              <a:rPr lang="en-US" dirty="0" smtClean="0"/>
              <a:t>evidence-based decision </a:t>
            </a:r>
            <a:r>
              <a:rPr lang="en-US" dirty="0" smtClean="0"/>
              <a:t>making &amp; strengthens overall </a:t>
            </a:r>
            <a:r>
              <a:rPr lang="en-US" dirty="0" smtClean="0"/>
              <a:t>data infrastructure.</a:t>
            </a:r>
          </a:p>
          <a:p>
            <a:pPr lvl="1" eaLnBrk="1" hangingPunct="1"/>
            <a:endParaRPr lang="en-US" dirty="0" smtClean="0"/>
          </a:p>
        </p:txBody>
      </p:sp>
    </p:spTree>
    <p:extLst>
      <p:ext uri="{BB962C8B-B14F-4D97-AF65-F5344CB8AC3E}">
        <p14:creationId xmlns:p14="http://schemas.microsoft.com/office/powerpoint/2010/main" val="3153141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OVC Only Data Use Cycle.png"/>
          <p:cNvPicPr>
            <a:picLocks noChangeAspect="1"/>
          </p:cNvPicPr>
          <p:nvPr/>
        </p:nvPicPr>
        <p:blipFill>
          <a:blip r:embed="rId3" cstate="print"/>
          <a:srcRect t="1054" b="1054"/>
          <a:stretch>
            <a:fillRect/>
          </a:stretch>
        </p:blipFill>
        <p:spPr bwMode="auto">
          <a:xfrm>
            <a:off x="2635250" y="1154113"/>
            <a:ext cx="4360863" cy="3270250"/>
          </a:xfrm>
          <a:prstGeom prst="rect">
            <a:avLst/>
          </a:prstGeom>
          <a:noFill/>
          <a:ln w="9525">
            <a:noFill/>
            <a:miter lim="800000"/>
            <a:headEnd/>
            <a:tailEnd/>
          </a:ln>
        </p:spPr>
      </p:pic>
    </p:spTree>
    <p:extLst>
      <p:ext uri="{BB962C8B-B14F-4D97-AF65-F5344CB8AC3E}">
        <p14:creationId xmlns:p14="http://schemas.microsoft.com/office/powerpoint/2010/main" val="1888873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17650" y="266700"/>
            <a:ext cx="5708650" cy="52022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
          <p:cNvGrpSpPr/>
          <p:nvPr/>
        </p:nvGrpSpPr>
        <p:grpSpPr>
          <a:xfrm>
            <a:off x="1865591" y="537530"/>
            <a:ext cx="5085625" cy="4565332"/>
            <a:chOff x="2646826" y="315589"/>
            <a:chExt cx="5085625" cy="4565332"/>
          </a:xfrm>
          <a:effectLst>
            <a:outerShdw blurRad="50800" dist="38100" dir="5400000" algn="t" rotWithShape="0">
              <a:prstClr val="black">
                <a:alpha val="40000"/>
              </a:prstClr>
            </a:outerShdw>
          </a:effectLst>
        </p:grpSpPr>
        <p:pic>
          <p:nvPicPr>
            <p:cNvPr id="3" name="Picture 6" descr="maturing_data_cycle_7-23-08"/>
            <p:cNvPicPr>
              <a:picLocks noChangeAspect="1" noChangeArrowheads="1"/>
            </p:cNvPicPr>
            <p:nvPr/>
          </p:nvPicPr>
          <p:blipFill>
            <a:blip r:embed="rId3" cstate="screen"/>
            <a:srcRect/>
            <a:stretch>
              <a:fillRect/>
            </a:stretch>
          </p:blipFill>
          <p:spPr bwMode="auto">
            <a:xfrm>
              <a:off x="2646826" y="315589"/>
              <a:ext cx="5085625" cy="4565332"/>
            </a:xfrm>
            <a:prstGeom prst="rect">
              <a:avLst/>
            </a:prstGeom>
            <a:noFill/>
            <a:ln w="9525">
              <a:noFill/>
              <a:miter lim="800000"/>
              <a:headEnd/>
              <a:tailEnd/>
            </a:ln>
          </p:spPr>
        </p:pic>
        <p:sp>
          <p:nvSpPr>
            <p:cNvPr id="4" name="Text Box 7"/>
            <p:cNvSpPr txBox="1">
              <a:spLocks noChangeArrowheads="1"/>
            </p:cNvSpPr>
            <p:nvPr/>
          </p:nvSpPr>
          <p:spPr bwMode="auto">
            <a:xfrm>
              <a:off x="4892229" y="1104999"/>
              <a:ext cx="518913" cy="278778"/>
            </a:xfrm>
            <a:prstGeom prst="rect">
              <a:avLst/>
            </a:prstGeom>
            <a:noFill/>
            <a:ln w="9525">
              <a:noFill/>
              <a:miter lim="800000"/>
              <a:headEnd/>
              <a:tailEnd/>
            </a:ln>
          </p:spPr>
          <p:txBody>
            <a:bodyPr wrap="none">
              <a:spAutoFit/>
            </a:bodyPr>
            <a:lstStyle/>
            <a:p>
              <a:pPr>
                <a:defRPr/>
              </a:pPr>
              <a:r>
                <a:rPr lang="en-US" sz="1500" b="1" dirty="0">
                  <a:solidFill>
                    <a:srgbClr val="FFFFFF"/>
                  </a:solidFill>
                  <a:latin typeface="Arial" charset="0"/>
                </a:rPr>
                <a:t>OVC</a:t>
              </a:r>
            </a:p>
          </p:txBody>
        </p:sp>
        <p:sp>
          <p:nvSpPr>
            <p:cNvPr id="5" name="Text Box 8"/>
            <p:cNvSpPr txBox="1">
              <a:spLocks noChangeArrowheads="1"/>
            </p:cNvSpPr>
            <p:nvPr/>
          </p:nvSpPr>
          <p:spPr bwMode="auto">
            <a:xfrm>
              <a:off x="3567344" y="2429884"/>
              <a:ext cx="504750" cy="280943"/>
            </a:xfrm>
            <a:prstGeom prst="rect">
              <a:avLst/>
            </a:prstGeom>
            <a:noFill/>
            <a:ln w="9525">
              <a:noFill/>
              <a:miter lim="800000"/>
              <a:headEnd/>
              <a:tailEnd/>
            </a:ln>
          </p:spPr>
          <p:txBody>
            <a:bodyPr wrap="none">
              <a:spAutoFit/>
            </a:bodyPr>
            <a:lstStyle/>
            <a:p>
              <a:pPr algn="ctr">
                <a:defRPr/>
              </a:pPr>
              <a:r>
                <a:rPr lang="en-US" sz="1500" b="1" dirty="0">
                  <a:solidFill>
                    <a:srgbClr val="FFFFFF"/>
                  </a:solidFill>
                  <a:latin typeface="Arial" charset="0"/>
                </a:rPr>
                <a:t>ART</a:t>
              </a:r>
            </a:p>
          </p:txBody>
        </p:sp>
        <p:sp>
          <p:nvSpPr>
            <p:cNvPr id="6" name="Text Box 9"/>
            <p:cNvSpPr txBox="1">
              <a:spLocks noChangeArrowheads="1"/>
            </p:cNvSpPr>
            <p:nvPr/>
          </p:nvSpPr>
          <p:spPr bwMode="auto">
            <a:xfrm>
              <a:off x="6217114" y="2429884"/>
              <a:ext cx="736082" cy="280943"/>
            </a:xfrm>
            <a:prstGeom prst="rect">
              <a:avLst/>
            </a:prstGeom>
            <a:noFill/>
            <a:ln w="9525">
              <a:noFill/>
              <a:miter lim="800000"/>
              <a:headEnd/>
              <a:tailEnd/>
            </a:ln>
          </p:spPr>
          <p:txBody>
            <a:bodyPr wrap="none">
              <a:spAutoFit/>
            </a:bodyPr>
            <a:lstStyle/>
            <a:p>
              <a:pPr algn="ctr">
                <a:defRPr/>
              </a:pPr>
              <a:r>
                <a:rPr lang="en-US" sz="1500" b="1" dirty="0">
                  <a:solidFill>
                    <a:srgbClr val="FFFFFF"/>
                  </a:solidFill>
                  <a:latin typeface="Arial" charset="0"/>
                </a:rPr>
                <a:t>PMTCT</a:t>
              </a:r>
            </a:p>
          </p:txBody>
        </p:sp>
        <p:sp>
          <p:nvSpPr>
            <p:cNvPr id="7" name="Text Box 10"/>
            <p:cNvSpPr txBox="1">
              <a:spLocks noChangeArrowheads="1"/>
            </p:cNvSpPr>
            <p:nvPr/>
          </p:nvSpPr>
          <p:spPr bwMode="auto">
            <a:xfrm>
              <a:off x="4579505" y="3771330"/>
              <a:ext cx="1168911" cy="523220"/>
            </a:xfrm>
            <a:prstGeom prst="rect">
              <a:avLst/>
            </a:prstGeom>
            <a:noFill/>
            <a:ln w="9525">
              <a:noFill/>
              <a:miter lim="800000"/>
              <a:headEnd/>
              <a:tailEnd/>
            </a:ln>
          </p:spPr>
          <p:txBody>
            <a:bodyPr wrap="none">
              <a:spAutoFit/>
            </a:bodyPr>
            <a:lstStyle/>
            <a:p>
              <a:pPr algn="ctr">
                <a:defRPr/>
              </a:pPr>
              <a:r>
                <a:rPr lang="en-US" sz="1400" b="1" dirty="0">
                  <a:solidFill>
                    <a:srgbClr val="FFFFFF"/>
                  </a:solidFill>
                  <a:latin typeface="Arial" charset="0"/>
                </a:rPr>
                <a:t>Public</a:t>
              </a:r>
              <a:br>
                <a:rPr lang="en-US" sz="1400" b="1" dirty="0">
                  <a:solidFill>
                    <a:srgbClr val="FFFFFF"/>
                  </a:solidFill>
                  <a:latin typeface="Arial" charset="0"/>
                </a:rPr>
              </a:br>
              <a:r>
                <a:rPr lang="en-US" sz="1400" b="1" dirty="0">
                  <a:solidFill>
                    <a:srgbClr val="FFFFFF"/>
                  </a:solidFill>
                  <a:latin typeface="Arial" charset="0"/>
                </a:rPr>
                <a:t>Health Data</a:t>
              </a:r>
            </a:p>
          </p:txBody>
        </p:sp>
      </p:grpSp>
    </p:spTree>
    <p:extLst>
      <p:ext uri="{BB962C8B-B14F-4D97-AF65-F5344CB8AC3E}">
        <p14:creationId xmlns:p14="http://schemas.microsoft.com/office/powerpoint/2010/main" val="3285641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p:txBody>
          <a:bodyPr/>
          <a:lstStyle/>
          <a:p>
            <a:pPr eaLnBrk="1" hangingPunct="1"/>
            <a:r>
              <a:rPr lang="en-US" smtClean="0"/>
              <a:t>Geography is key link</a:t>
            </a:r>
          </a:p>
        </p:txBody>
      </p:sp>
      <p:sp>
        <p:nvSpPr>
          <p:cNvPr id="28675" name="Text Placeholder 6"/>
          <p:cNvSpPr>
            <a:spLocks noGrp="1"/>
          </p:cNvSpPr>
          <p:nvPr>
            <p:ph type="body" idx="1"/>
          </p:nvPr>
        </p:nvSpPr>
        <p:spPr/>
        <p:txBody>
          <a:bodyPr/>
          <a:lstStyle/>
          <a:p>
            <a:pPr eaLnBrk="1" hangingPunct="1"/>
            <a:r>
              <a:rPr lang="en-US" smtClean="0"/>
              <a:t>Population</a:t>
            </a:r>
          </a:p>
        </p:txBody>
      </p:sp>
      <p:graphicFrame>
        <p:nvGraphicFramePr>
          <p:cNvPr id="10" name="Content Placeholder 9"/>
          <p:cNvGraphicFramePr>
            <a:graphicFrameLocks noGrp="1"/>
          </p:cNvGraphicFramePr>
          <p:nvPr>
            <p:ph sz="half" idx="2"/>
          </p:nvPr>
        </p:nvGraphicFramePr>
        <p:xfrm>
          <a:off x="457200" y="2174875"/>
          <a:ext cx="4040188" cy="1854200"/>
        </p:xfrm>
        <a:graphic>
          <a:graphicData uri="http://schemas.openxmlformats.org/drawingml/2006/table">
            <a:tbl>
              <a:tblPr firstRow="1" bandRow="1">
                <a:tableStyleId>{5C22544A-7EE6-4342-B048-85BDC9FD1C3A}</a:tableStyleId>
              </a:tblPr>
              <a:tblGrid>
                <a:gridCol w="2020094"/>
                <a:gridCol w="2020094"/>
              </a:tblGrid>
              <a:tr h="370840">
                <a:tc>
                  <a:txBody>
                    <a:bodyPr/>
                    <a:lstStyle/>
                    <a:p>
                      <a:r>
                        <a:rPr lang="en-US" dirty="0" smtClean="0"/>
                        <a:t>District</a:t>
                      </a:r>
                      <a:endParaRPr lang="en-US" dirty="0"/>
                    </a:p>
                  </a:txBody>
                  <a:tcPr/>
                </a:tc>
                <a:tc>
                  <a:txBody>
                    <a:bodyPr/>
                    <a:lstStyle/>
                    <a:p>
                      <a:r>
                        <a:rPr lang="en-US" dirty="0" smtClean="0"/>
                        <a:t>Population</a:t>
                      </a:r>
                      <a:endParaRPr lang="en-US" dirty="0"/>
                    </a:p>
                  </a:txBody>
                  <a:tcPr/>
                </a:tc>
              </a:tr>
              <a:tr h="370840">
                <a:tc>
                  <a:txBody>
                    <a:bodyPr/>
                    <a:lstStyle/>
                    <a:p>
                      <a:r>
                        <a:rPr lang="en-US" dirty="0" smtClean="0"/>
                        <a:t>North</a:t>
                      </a:r>
                      <a:endParaRPr lang="en-US" dirty="0"/>
                    </a:p>
                  </a:txBody>
                  <a:tcPr/>
                </a:tc>
                <a:tc>
                  <a:txBody>
                    <a:bodyPr/>
                    <a:lstStyle/>
                    <a:p>
                      <a:r>
                        <a:rPr lang="en-US" dirty="0" smtClean="0"/>
                        <a:t>3253</a:t>
                      </a:r>
                      <a:endParaRPr lang="en-US" dirty="0"/>
                    </a:p>
                  </a:txBody>
                  <a:tcPr/>
                </a:tc>
              </a:tr>
              <a:tr h="370840">
                <a:tc>
                  <a:txBody>
                    <a:bodyPr/>
                    <a:lstStyle/>
                    <a:p>
                      <a:r>
                        <a:rPr lang="en-US" dirty="0" smtClean="0"/>
                        <a:t>South</a:t>
                      </a:r>
                      <a:endParaRPr lang="en-US" dirty="0"/>
                    </a:p>
                  </a:txBody>
                  <a:tcPr/>
                </a:tc>
                <a:tc>
                  <a:txBody>
                    <a:bodyPr/>
                    <a:lstStyle/>
                    <a:p>
                      <a:r>
                        <a:rPr lang="en-US" dirty="0" smtClean="0"/>
                        <a:t>5621</a:t>
                      </a:r>
                      <a:endParaRPr lang="en-US" dirty="0"/>
                    </a:p>
                  </a:txBody>
                  <a:tcPr/>
                </a:tc>
              </a:tr>
              <a:tr h="370840">
                <a:tc>
                  <a:txBody>
                    <a:bodyPr/>
                    <a:lstStyle/>
                    <a:p>
                      <a:r>
                        <a:rPr lang="en-US" dirty="0" smtClean="0"/>
                        <a:t>East</a:t>
                      </a:r>
                      <a:endParaRPr lang="en-US" dirty="0"/>
                    </a:p>
                  </a:txBody>
                  <a:tcPr/>
                </a:tc>
                <a:tc>
                  <a:txBody>
                    <a:bodyPr/>
                    <a:lstStyle/>
                    <a:p>
                      <a:r>
                        <a:rPr lang="en-US" dirty="0" smtClean="0"/>
                        <a:t>8732</a:t>
                      </a:r>
                    </a:p>
                  </a:txBody>
                  <a:tcPr/>
                </a:tc>
              </a:tr>
              <a:tr h="370840">
                <a:tc>
                  <a:txBody>
                    <a:bodyPr/>
                    <a:lstStyle/>
                    <a:p>
                      <a:r>
                        <a:rPr lang="en-US" dirty="0" smtClean="0"/>
                        <a:t>West</a:t>
                      </a:r>
                      <a:endParaRPr lang="en-US" dirty="0"/>
                    </a:p>
                  </a:txBody>
                  <a:tcPr/>
                </a:tc>
                <a:tc>
                  <a:txBody>
                    <a:bodyPr/>
                    <a:lstStyle/>
                    <a:p>
                      <a:r>
                        <a:rPr lang="en-US" dirty="0" smtClean="0"/>
                        <a:t>7715</a:t>
                      </a:r>
                    </a:p>
                  </a:txBody>
                  <a:tcPr/>
                </a:tc>
              </a:tr>
            </a:tbl>
          </a:graphicData>
        </a:graphic>
      </p:graphicFrame>
      <p:sp>
        <p:nvSpPr>
          <p:cNvPr id="8" name="Text Placeholder 7"/>
          <p:cNvSpPr>
            <a:spLocks noGrp="1"/>
          </p:cNvSpPr>
          <p:nvPr>
            <p:ph type="body" sz="quarter" idx="3"/>
          </p:nvPr>
        </p:nvSpPr>
        <p:spPr/>
        <p:txBody>
          <a:bodyPr/>
          <a:lstStyle/>
          <a:p>
            <a:pPr eaLnBrk="1" hangingPunct="1"/>
            <a:r>
              <a:rPr lang="en-US" smtClean="0"/>
              <a:t>OVC</a:t>
            </a:r>
          </a:p>
        </p:txBody>
      </p:sp>
      <p:graphicFrame>
        <p:nvGraphicFramePr>
          <p:cNvPr id="12" name="Content Placeholder 9"/>
          <p:cNvGraphicFramePr>
            <a:graphicFrameLocks noGrp="1"/>
          </p:cNvGraphicFramePr>
          <p:nvPr>
            <p:ph sz="half" idx="2"/>
          </p:nvPr>
        </p:nvGraphicFramePr>
        <p:xfrm>
          <a:off x="4729163" y="2166938"/>
          <a:ext cx="4040188" cy="1854200"/>
        </p:xfrm>
        <a:graphic>
          <a:graphicData uri="http://schemas.openxmlformats.org/drawingml/2006/table">
            <a:tbl>
              <a:tblPr firstRow="1" bandRow="1">
                <a:tableStyleId>{5C22544A-7EE6-4342-B048-85BDC9FD1C3A}</a:tableStyleId>
              </a:tblPr>
              <a:tblGrid>
                <a:gridCol w="2020094"/>
                <a:gridCol w="2020094"/>
              </a:tblGrid>
              <a:tr h="370840">
                <a:tc>
                  <a:txBody>
                    <a:bodyPr/>
                    <a:lstStyle/>
                    <a:p>
                      <a:r>
                        <a:rPr lang="en-US" dirty="0" smtClean="0"/>
                        <a:t>District</a:t>
                      </a:r>
                      <a:endParaRPr lang="en-US" dirty="0"/>
                    </a:p>
                  </a:txBody>
                  <a:tcPr/>
                </a:tc>
                <a:tc>
                  <a:txBody>
                    <a:bodyPr/>
                    <a:lstStyle/>
                    <a:p>
                      <a:r>
                        <a:rPr lang="en-US" dirty="0" smtClean="0"/>
                        <a:t>OVC</a:t>
                      </a:r>
                    </a:p>
                  </a:txBody>
                  <a:tcPr/>
                </a:tc>
              </a:tr>
              <a:tr h="370840">
                <a:tc>
                  <a:txBody>
                    <a:bodyPr/>
                    <a:lstStyle/>
                    <a:p>
                      <a:r>
                        <a:rPr lang="en-US" dirty="0" smtClean="0"/>
                        <a:t>North</a:t>
                      </a:r>
                      <a:endParaRPr lang="en-US" dirty="0"/>
                    </a:p>
                  </a:txBody>
                  <a:tcPr/>
                </a:tc>
                <a:tc>
                  <a:txBody>
                    <a:bodyPr/>
                    <a:lstStyle/>
                    <a:p>
                      <a:r>
                        <a:rPr lang="en-US" dirty="0" smtClean="0"/>
                        <a:t>812</a:t>
                      </a:r>
                      <a:endParaRPr lang="en-US" dirty="0"/>
                    </a:p>
                  </a:txBody>
                  <a:tcPr/>
                </a:tc>
              </a:tr>
              <a:tr h="370840">
                <a:tc>
                  <a:txBody>
                    <a:bodyPr/>
                    <a:lstStyle/>
                    <a:p>
                      <a:r>
                        <a:rPr lang="en-US" dirty="0" smtClean="0"/>
                        <a:t>South</a:t>
                      </a:r>
                      <a:endParaRPr lang="en-US" dirty="0"/>
                    </a:p>
                  </a:txBody>
                  <a:tcPr/>
                </a:tc>
                <a:tc>
                  <a:txBody>
                    <a:bodyPr/>
                    <a:lstStyle/>
                    <a:p>
                      <a:r>
                        <a:rPr lang="en-US" dirty="0" smtClean="0"/>
                        <a:t>1011</a:t>
                      </a:r>
                      <a:endParaRPr lang="en-US" dirty="0"/>
                    </a:p>
                  </a:txBody>
                  <a:tcPr/>
                </a:tc>
              </a:tr>
              <a:tr h="370840">
                <a:tc>
                  <a:txBody>
                    <a:bodyPr/>
                    <a:lstStyle/>
                    <a:p>
                      <a:r>
                        <a:rPr lang="en-US" dirty="0" smtClean="0"/>
                        <a:t>East</a:t>
                      </a:r>
                      <a:endParaRPr lang="en-US" dirty="0"/>
                    </a:p>
                  </a:txBody>
                  <a:tcPr/>
                </a:tc>
                <a:tc>
                  <a:txBody>
                    <a:bodyPr/>
                    <a:lstStyle/>
                    <a:p>
                      <a:r>
                        <a:rPr lang="en-US" dirty="0" smtClean="0"/>
                        <a:t>2709</a:t>
                      </a:r>
                    </a:p>
                  </a:txBody>
                  <a:tcPr/>
                </a:tc>
              </a:tr>
              <a:tr h="370840">
                <a:tc>
                  <a:txBody>
                    <a:bodyPr/>
                    <a:lstStyle/>
                    <a:p>
                      <a:r>
                        <a:rPr lang="en-US" dirty="0" smtClean="0"/>
                        <a:t>West</a:t>
                      </a:r>
                      <a:endParaRPr lang="en-US" dirty="0"/>
                    </a:p>
                  </a:txBody>
                  <a:tcPr/>
                </a:tc>
                <a:tc>
                  <a:txBody>
                    <a:bodyPr/>
                    <a:lstStyle/>
                    <a:p>
                      <a:r>
                        <a:rPr lang="en-US" dirty="0" smtClean="0"/>
                        <a:t>1411</a:t>
                      </a:r>
                    </a:p>
                  </a:txBody>
                  <a:tcPr/>
                </a:tc>
              </a:tr>
            </a:tbl>
          </a:graphicData>
        </a:graphic>
      </p:graphicFrame>
    </p:spTree>
    <p:extLst>
      <p:ext uri="{BB962C8B-B14F-4D97-AF65-F5344CB8AC3E}">
        <p14:creationId xmlns:p14="http://schemas.microsoft.com/office/powerpoint/2010/main" val="7401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p:txBody>
          <a:bodyPr/>
          <a:lstStyle/>
          <a:p>
            <a:pPr eaLnBrk="1" hangingPunct="1"/>
            <a:r>
              <a:rPr lang="en-US" smtClean="0"/>
              <a:t>Geography is key link</a:t>
            </a:r>
          </a:p>
        </p:txBody>
      </p:sp>
      <p:sp>
        <p:nvSpPr>
          <p:cNvPr id="29699" name="Text Placeholder 6"/>
          <p:cNvSpPr>
            <a:spLocks noGrp="1"/>
          </p:cNvSpPr>
          <p:nvPr>
            <p:ph type="body" idx="1"/>
          </p:nvPr>
        </p:nvSpPr>
        <p:spPr/>
        <p:txBody>
          <a:bodyPr/>
          <a:lstStyle/>
          <a:p>
            <a:pPr eaLnBrk="1" hangingPunct="1"/>
            <a:r>
              <a:rPr lang="en-US" smtClean="0"/>
              <a:t>Population and OVC</a:t>
            </a:r>
          </a:p>
        </p:txBody>
      </p:sp>
      <p:graphicFrame>
        <p:nvGraphicFramePr>
          <p:cNvPr id="10" name="Content Placeholder 9"/>
          <p:cNvGraphicFramePr>
            <a:graphicFrameLocks noGrp="1"/>
          </p:cNvGraphicFramePr>
          <p:nvPr>
            <p:ph sz="half" idx="2"/>
          </p:nvPr>
        </p:nvGraphicFramePr>
        <p:xfrm>
          <a:off x="457200" y="2174875"/>
          <a:ext cx="7477932" cy="1854200"/>
        </p:xfrm>
        <a:graphic>
          <a:graphicData uri="http://schemas.openxmlformats.org/drawingml/2006/table">
            <a:tbl>
              <a:tblPr firstRow="1" bandRow="1">
                <a:tableStyleId>{5C22544A-7EE6-4342-B048-85BDC9FD1C3A}</a:tableStyleId>
              </a:tblPr>
              <a:tblGrid>
                <a:gridCol w="1869483"/>
                <a:gridCol w="1869483"/>
                <a:gridCol w="1869483"/>
                <a:gridCol w="1869483"/>
              </a:tblGrid>
              <a:tr h="370840">
                <a:tc>
                  <a:txBody>
                    <a:bodyPr/>
                    <a:lstStyle/>
                    <a:p>
                      <a:r>
                        <a:rPr lang="en-US" dirty="0" smtClean="0"/>
                        <a:t>District</a:t>
                      </a:r>
                      <a:endParaRPr lang="en-US" dirty="0"/>
                    </a:p>
                  </a:txBody>
                  <a:tcPr/>
                </a:tc>
                <a:tc>
                  <a:txBody>
                    <a:bodyPr/>
                    <a:lstStyle/>
                    <a:p>
                      <a:r>
                        <a:rPr lang="en-US" dirty="0" smtClean="0"/>
                        <a:t>Population</a:t>
                      </a:r>
                      <a:endParaRPr lang="en-US" dirty="0"/>
                    </a:p>
                  </a:txBody>
                  <a:tcPr/>
                </a:tc>
                <a:tc>
                  <a:txBody>
                    <a:bodyPr/>
                    <a:lstStyle/>
                    <a:p>
                      <a:r>
                        <a:rPr lang="en-US" dirty="0" smtClean="0"/>
                        <a:t>OVC</a:t>
                      </a:r>
                      <a:endParaRPr lang="en-US" dirty="0"/>
                    </a:p>
                  </a:txBody>
                  <a:tcPr/>
                </a:tc>
                <a:tc>
                  <a:txBody>
                    <a:bodyPr/>
                    <a:lstStyle/>
                    <a:p>
                      <a:r>
                        <a:rPr lang="en-US" dirty="0" smtClean="0"/>
                        <a:t>Percent OVC</a:t>
                      </a:r>
                      <a:endParaRPr lang="en-US" dirty="0"/>
                    </a:p>
                  </a:txBody>
                  <a:tcPr/>
                </a:tc>
              </a:tr>
              <a:tr h="370840">
                <a:tc>
                  <a:txBody>
                    <a:bodyPr/>
                    <a:lstStyle/>
                    <a:p>
                      <a:r>
                        <a:rPr lang="en-US" dirty="0" smtClean="0"/>
                        <a:t>North</a:t>
                      </a:r>
                      <a:endParaRPr lang="en-US" dirty="0"/>
                    </a:p>
                  </a:txBody>
                  <a:tcPr/>
                </a:tc>
                <a:tc>
                  <a:txBody>
                    <a:bodyPr/>
                    <a:lstStyle/>
                    <a:p>
                      <a:r>
                        <a:rPr lang="en-US" dirty="0" smtClean="0"/>
                        <a:t>3253</a:t>
                      </a:r>
                      <a:endParaRPr lang="en-US" dirty="0"/>
                    </a:p>
                  </a:txBody>
                  <a:tcPr/>
                </a:tc>
                <a:tc>
                  <a:txBody>
                    <a:bodyPr/>
                    <a:lstStyle/>
                    <a:p>
                      <a:r>
                        <a:rPr lang="en-US" dirty="0" smtClean="0"/>
                        <a:t>812</a:t>
                      </a:r>
                      <a:endParaRPr lang="en-US" dirty="0"/>
                    </a:p>
                  </a:txBody>
                  <a:tcPr/>
                </a:tc>
                <a:tc>
                  <a:txBody>
                    <a:bodyPr/>
                    <a:lstStyle/>
                    <a:p>
                      <a:r>
                        <a:rPr lang="en-US" dirty="0" smtClean="0"/>
                        <a:t>24.96</a:t>
                      </a:r>
                      <a:endParaRPr lang="en-US" dirty="0"/>
                    </a:p>
                  </a:txBody>
                  <a:tcPr/>
                </a:tc>
              </a:tr>
              <a:tr h="370840">
                <a:tc>
                  <a:txBody>
                    <a:bodyPr/>
                    <a:lstStyle/>
                    <a:p>
                      <a:r>
                        <a:rPr lang="en-US" dirty="0" smtClean="0"/>
                        <a:t>South</a:t>
                      </a:r>
                      <a:endParaRPr lang="en-US" dirty="0"/>
                    </a:p>
                  </a:txBody>
                  <a:tcPr/>
                </a:tc>
                <a:tc>
                  <a:txBody>
                    <a:bodyPr/>
                    <a:lstStyle/>
                    <a:p>
                      <a:r>
                        <a:rPr lang="en-US" dirty="0" smtClean="0"/>
                        <a:t>5621</a:t>
                      </a:r>
                      <a:endParaRPr lang="en-US" dirty="0"/>
                    </a:p>
                  </a:txBody>
                  <a:tcPr/>
                </a:tc>
                <a:tc>
                  <a:txBody>
                    <a:bodyPr/>
                    <a:lstStyle/>
                    <a:p>
                      <a:r>
                        <a:rPr lang="en-US" dirty="0" smtClean="0"/>
                        <a:t>1011</a:t>
                      </a:r>
                      <a:endParaRPr lang="en-US" dirty="0"/>
                    </a:p>
                  </a:txBody>
                  <a:tcPr/>
                </a:tc>
                <a:tc>
                  <a:txBody>
                    <a:bodyPr/>
                    <a:lstStyle/>
                    <a:p>
                      <a:r>
                        <a:rPr lang="en-US" dirty="0" smtClean="0"/>
                        <a:t>17.99</a:t>
                      </a:r>
                      <a:endParaRPr lang="en-US" dirty="0"/>
                    </a:p>
                  </a:txBody>
                  <a:tcPr/>
                </a:tc>
              </a:tr>
              <a:tr h="370840">
                <a:tc>
                  <a:txBody>
                    <a:bodyPr/>
                    <a:lstStyle/>
                    <a:p>
                      <a:r>
                        <a:rPr lang="en-US" dirty="0" smtClean="0"/>
                        <a:t>East</a:t>
                      </a:r>
                      <a:endParaRPr lang="en-US" dirty="0"/>
                    </a:p>
                  </a:txBody>
                  <a:tcPr/>
                </a:tc>
                <a:tc>
                  <a:txBody>
                    <a:bodyPr/>
                    <a:lstStyle/>
                    <a:p>
                      <a:r>
                        <a:rPr lang="en-US" dirty="0" smtClean="0"/>
                        <a:t>8732</a:t>
                      </a:r>
                    </a:p>
                  </a:txBody>
                  <a:tcPr/>
                </a:tc>
                <a:tc>
                  <a:txBody>
                    <a:bodyPr/>
                    <a:lstStyle/>
                    <a:p>
                      <a:r>
                        <a:rPr lang="en-US" dirty="0" smtClean="0"/>
                        <a:t>2709</a:t>
                      </a:r>
                    </a:p>
                  </a:txBody>
                  <a:tcPr/>
                </a:tc>
                <a:tc>
                  <a:txBody>
                    <a:bodyPr/>
                    <a:lstStyle/>
                    <a:p>
                      <a:r>
                        <a:rPr lang="en-US" dirty="0" smtClean="0"/>
                        <a:t>31.02</a:t>
                      </a:r>
                    </a:p>
                  </a:txBody>
                  <a:tcPr/>
                </a:tc>
              </a:tr>
              <a:tr h="370840">
                <a:tc>
                  <a:txBody>
                    <a:bodyPr/>
                    <a:lstStyle/>
                    <a:p>
                      <a:r>
                        <a:rPr lang="en-US" dirty="0" smtClean="0"/>
                        <a:t>West</a:t>
                      </a:r>
                      <a:endParaRPr lang="en-US" dirty="0"/>
                    </a:p>
                  </a:txBody>
                  <a:tcPr/>
                </a:tc>
                <a:tc>
                  <a:txBody>
                    <a:bodyPr/>
                    <a:lstStyle/>
                    <a:p>
                      <a:r>
                        <a:rPr lang="en-US" dirty="0" smtClean="0"/>
                        <a:t>7715</a:t>
                      </a:r>
                    </a:p>
                  </a:txBody>
                  <a:tcPr/>
                </a:tc>
                <a:tc>
                  <a:txBody>
                    <a:bodyPr/>
                    <a:lstStyle/>
                    <a:p>
                      <a:r>
                        <a:rPr lang="en-US" dirty="0" smtClean="0"/>
                        <a:t>1411</a:t>
                      </a:r>
                    </a:p>
                  </a:txBody>
                  <a:tcPr/>
                </a:tc>
                <a:tc>
                  <a:txBody>
                    <a:bodyPr/>
                    <a:lstStyle/>
                    <a:p>
                      <a:r>
                        <a:rPr lang="en-US" dirty="0" smtClean="0"/>
                        <a:t>18.29</a:t>
                      </a:r>
                    </a:p>
                  </a:txBody>
                  <a:tcPr/>
                </a:tc>
              </a:tr>
            </a:tbl>
          </a:graphicData>
        </a:graphic>
      </p:graphicFrame>
    </p:spTree>
    <p:extLst>
      <p:ext uri="{BB962C8B-B14F-4D97-AF65-F5344CB8AC3E}">
        <p14:creationId xmlns:p14="http://schemas.microsoft.com/office/powerpoint/2010/main" val="1677440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6"/>
          <p:cNvSpPr>
            <a:spLocks noGrp="1"/>
          </p:cNvSpPr>
          <p:nvPr>
            <p:ph type="title"/>
          </p:nvPr>
        </p:nvSpPr>
        <p:spPr/>
        <p:txBody>
          <a:bodyPr/>
          <a:lstStyle/>
          <a:p>
            <a:pPr eaLnBrk="1" hangingPunct="1"/>
            <a:r>
              <a:rPr lang="en-US" smtClean="0"/>
              <a:t>Geography is key link</a:t>
            </a:r>
          </a:p>
        </p:txBody>
      </p:sp>
      <p:sp>
        <p:nvSpPr>
          <p:cNvPr id="30723" name="Content Placeholder 7"/>
          <p:cNvSpPr>
            <a:spLocks noGrp="1"/>
          </p:cNvSpPr>
          <p:nvPr>
            <p:ph idx="1"/>
          </p:nvPr>
        </p:nvSpPr>
        <p:spPr/>
        <p:txBody>
          <a:bodyPr/>
          <a:lstStyle/>
          <a:p>
            <a:pPr eaLnBrk="1" hangingPunct="1"/>
            <a:r>
              <a:rPr lang="en-US" smtClean="0"/>
              <a:t>Seems obvious</a:t>
            </a:r>
          </a:p>
          <a:p>
            <a:pPr eaLnBrk="1" hangingPunct="1"/>
            <a:r>
              <a:rPr lang="en-US" smtClean="0"/>
              <a:t>Data need to have a geographic identifier</a:t>
            </a:r>
          </a:p>
          <a:p>
            <a:pPr eaLnBrk="1" hangingPunct="1"/>
            <a:r>
              <a:rPr lang="en-US" smtClean="0"/>
              <a:t>Data must have complementary structure</a:t>
            </a:r>
          </a:p>
          <a:p>
            <a:pPr lvl="1" eaLnBrk="1" hangingPunct="1"/>
            <a:r>
              <a:rPr lang="en-US" smtClean="0"/>
              <a:t>One record per observation</a:t>
            </a:r>
          </a:p>
          <a:p>
            <a:pPr lvl="1" eaLnBrk="1" hangingPunct="1"/>
            <a:r>
              <a:rPr lang="en-US" smtClean="0"/>
              <a:t>Consistent geographic identifiers</a:t>
            </a:r>
          </a:p>
          <a:p>
            <a:pPr lvl="1" eaLnBrk="1" hangingPunct="1"/>
            <a:r>
              <a:rPr lang="en-US" smtClean="0"/>
              <a:t>Compatible level of geographic representation</a:t>
            </a:r>
          </a:p>
          <a:p>
            <a:pPr eaLnBrk="1" hangingPunct="1"/>
            <a:r>
              <a:rPr lang="en-US" smtClean="0"/>
              <a:t>Don’t necessarily need a GIS—data can be linked and shared in Excel or Access</a:t>
            </a:r>
          </a:p>
        </p:txBody>
      </p:sp>
    </p:spTree>
    <p:extLst>
      <p:ext uri="{BB962C8B-B14F-4D97-AF65-F5344CB8AC3E}">
        <p14:creationId xmlns:p14="http://schemas.microsoft.com/office/powerpoint/2010/main" val="3170772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Geographic Identifiers</a:t>
            </a:r>
          </a:p>
        </p:txBody>
      </p:sp>
      <p:sp>
        <p:nvSpPr>
          <p:cNvPr id="31747" name="Text Box 7"/>
          <p:cNvSpPr txBox="1">
            <a:spLocks noChangeArrowheads="1"/>
          </p:cNvSpPr>
          <p:nvPr/>
        </p:nvSpPr>
        <p:spPr bwMode="auto">
          <a:xfrm>
            <a:off x="4337050" y="1327150"/>
            <a:ext cx="3716338" cy="1077913"/>
          </a:xfrm>
          <a:prstGeom prst="rect">
            <a:avLst/>
          </a:prstGeom>
          <a:noFill/>
          <a:ln w="9525">
            <a:noFill/>
            <a:miter lim="800000"/>
            <a:headEnd/>
            <a:tailEnd/>
          </a:ln>
        </p:spPr>
        <p:txBody>
          <a:bodyPr>
            <a:spAutoFit/>
          </a:bodyPr>
          <a:lstStyle/>
          <a:p>
            <a:r>
              <a:rPr lang="en-US" sz="3200"/>
              <a:t>-0.125140 S</a:t>
            </a:r>
          </a:p>
          <a:p>
            <a:r>
              <a:rPr lang="en-US" sz="3200"/>
              <a:t>34.754213 E</a:t>
            </a:r>
          </a:p>
        </p:txBody>
      </p:sp>
      <p:sp>
        <p:nvSpPr>
          <p:cNvPr id="31748" name="Text Box 8"/>
          <p:cNvSpPr txBox="1">
            <a:spLocks noChangeArrowheads="1"/>
          </p:cNvSpPr>
          <p:nvPr/>
        </p:nvSpPr>
        <p:spPr bwMode="auto">
          <a:xfrm>
            <a:off x="546100" y="1327150"/>
            <a:ext cx="3716338" cy="1077913"/>
          </a:xfrm>
          <a:prstGeom prst="rect">
            <a:avLst/>
          </a:prstGeom>
          <a:noFill/>
          <a:ln w="9525">
            <a:noFill/>
            <a:miter lim="800000"/>
            <a:headEnd/>
            <a:tailEnd/>
          </a:ln>
        </p:spPr>
        <p:txBody>
          <a:bodyPr>
            <a:spAutoFit/>
          </a:bodyPr>
          <a:lstStyle/>
          <a:p>
            <a:r>
              <a:rPr lang="en-US" sz="3200"/>
              <a:t>-0.125312 S</a:t>
            </a:r>
          </a:p>
          <a:p>
            <a:r>
              <a:rPr lang="en-US" sz="3200"/>
              <a:t>34.754180 E</a:t>
            </a:r>
          </a:p>
        </p:txBody>
      </p:sp>
      <p:pic>
        <p:nvPicPr>
          <p:cNvPr id="31749" name="Picture 10"/>
          <p:cNvPicPr>
            <a:picLocks noChangeAspect="1" noChangeArrowheads="1"/>
          </p:cNvPicPr>
          <p:nvPr/>
        </p:nvPicPr>
        <p:blipFill>
          <a:blip r:embed="rId3" cstate="print"/>
          <a:srcRect/>
          <a:stretch>
            <a:fillRect/>
          </a:stretch>
        </p:blipFill>
        <p:spPr bwMode="auto">
          <a:xfrm>
            <a:off x="1463675" y="2882900"/>
            <a:ext cx="5764213" cy="2755900"/>
          </a:xfrm>
          <a:prstGeom prst="rect">
            <a:avLst/>
          </a:prstGeom>
          <a:noFill/>
          <a:ln w="9525">
            <a:noFill/>
            <a:miter lim="800000"/>
            <a:headEnd/>
            <a:tailEnd/>
          </a:ln>
        </p:spPr>
      </p:pic>
    </p:spTree>
    <p:extLst>
      <p:ext uri="{BB962C8B-B14F-4D97-AF65-F5344CB8AC3E}">
        <p14:creationId xmlns:p14="http://schemas.microsoft.com/office/powerpoint/2010/main" val="3368927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t>Geographic Identifiers</a:t>
            </a:r>
          </a:p>
        </p:txBody>
      </p:sp>
      <p:sp>
        <p:nvSpPr>
          <p:cNvPr id="32771" name="Content Placeholder 2"/>
          <p:cNvSpPr>
            <a:spLocks noGrp="1"/>
          </p:cNvSpPr>
          <p:nvPr>
            <p:ph idx="1"/>
          </p:nvPr>
        </p:nvSpPr>
        <p:spPr/>
        <p:txBody>
          <a:bodyPr/>
          <a:lstStyle/>
          <a:p>
            <a:pPr eaLnBrk="1" hangingPunct="1"/>
            <a:r>
              <a:rPr lang="en-US" smtClean="0"/>
              <a:t>Administrative units</a:t>
            </a:r>
          </a:p>
          <a:p>
            <a:pPr lvl="1" eaLnBrk="1" hangingPunct="1"/>
            <a:r>
              <a:rPr lang="en-US" smtClean="0"/>
              <a:t>Provinces</a:t>
            </a:r>
          </a:p>
          <a:p>
            <a:pPr lvl="1" eaLnBrk="1" hangingPunct="1"/>
            <a:r>
              <a:rPr lang="en-US" smtClean="0"/>
              <a:t>Districts</a:t>
            </a:r>
          </a:p>
          <a:p>
            <a:pPr lvl="1" eaLnBrk="1" hangingPunct="1"/>
            <a:r>
              <a:rPr lang="en-US" smtClean="0"/>
              <a:t>Communes</a:t>
            </a:r>
          </a:p>
          <a:p>
            <a:pPr lvl="1" eaLnBrk="1" hangingPunct="1"/>
            <a:r>
              <a:rPr lang="en-US" smtClean="0"/>
              <a:t>Etc.</a:t>
            </a:r>
          </a:p>
          <a:p>
            <a:pPr eaLnBrk="1" hangingPunct="1"/>
            <a:r>
              <a:rPr lang="en-US" smtClean="0"/>
              <a:t>Village or community name</a:t>
            </a:r>
          </a:p>
          <a:p>
            <a:pPr eaLnBrk="1" hangingPunct="1"/>
            <a:endParaRPr lang="en-US" smtClean="0"/>
          </a:p>
        </p:txBody>
      </p:sp>
    </p:spTree>
    <p:extLst>
      <p:ext uri="{BB962C8B-B14F-4D97-AF65-F5344CB8AC3E}">
        <p14:creationId xmlns:p14="http://schemas.microsoft.com/office/powerpoint/2010/main" val="3961214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OVC Case Study</a:t>
            </a:r>
            <a:endParaRPr lang="en-US" dirty="0"/>
          </a:p>
        </p:txBody>
      </p:sp>
      <p:sp>
        <p:nvSpPr>
          <p:cNvPr id="33795" name="Text Placeholder 2"/>
          <p:cNvSpPr>
            <a:spLocks noGrp="1"/>
          </p:cNvSpPr>
          <p:nvPr>
            <p:ph type="body" idx="1"/>
          </p:nvPr>
        </p:nvSpPr>
        <p:spPr/>
        <p:txBody>
          <a:bodyPr/>
          <a:lstStyle/>
          <a:p>
            <a:pPr eaLnBrk="1" hangingPunct="1"/>
            <a:r>
              <a:rPr lang="en-US" smtClean="0"/>
              <a:t>Nigeria</a:t>
            </a:r>
          </a:p>
        </p:txBody>
      </p:sp>
    </p:spTree>
    <p:extLst>
      <p:ext uri="{BB962C8B-B14F-4D97-AF65-F5344CB8AC3E}">
        <p14:creationId xmlns:p14="http://schemas.microsoft.com/office/powerpoint/2010/main" val="2240754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Placeholder 6" descr="T1_Double_Or.jpg"/>
          <p:cNvPicPr>
            <a:picLocks noGrp="1" noChangeAspect="1"/>
          </p:cNvPicPr>
          <p:nvPr>
            <p:ph type="pic" idx="1"/>
          </p:nvPr>
        </p:nvPicPr>
        <p:blipFill>
          <a:blip r:embed="rId3" cstate="print"/>
          <a:srcRect/>
          <a:stretch>
            <a:fillRect/>
          </a:stretch>
        </p:blipFill>
        <p:spPr>
          <a:xfrm>
            <a:off x="0" y="0"/>
            <a:ext cx="9144000" cy="6858000"/>
          </a:xfrm>
        </p:spPr>
      </p:pic>
    </p:spTree>
    <p:extLst>
      <p:ext uri="{BB962C8B-B14F-4D97-AF65-F5344CB8AC3E}">
        <p14:creationId xmlns:p14="http://schemas.microsoft.com/office/powerpoint/2010/main" val="2159172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Placeholder 6" descr="T1_Double_Or.jpg"/>
          <p:cNvPicPr>
            <a:picLocks noGrp="1" noChangeAspect="1"/>
          </p:cNvPicPr>
          <p:nvPr>
            <p:ph type="pic" idx="1"/>
          </p:nvPr>
        </p:nvPicPr>
        <p:blipFill>
          <a:blip r:embed="rId3" cstate="print"/>
          <a:srcRect/>
          <a:stretch>
            <a:fillRect/>
          </a:stretch>
        </p:blipFill>
        <p:spPr>
          <a:xfrm>
            <a:off x="0" y="0"/>
            <a:ext cx="9144000" cy="6858000"/>
          </a:xfrm>
        </p:spPr>
      </p:pic>
    </p:spTree>
    <p:extLst>
      <p:ext uri="{BB962C8B-B14F-4D97-AF65-F5344CB8AC3E}">
        <p14:creationId xmlns:p14="http://schemas.microsoft.com/office/powerpoint/2010/main" val="5991894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9" name="Picture 1"/>
          <p:cNvPicPr>
            <a:picLocks noChangeAspect="1" noChangeArrowheads="1"/>
          </p:cNvPicPr>
          <p:nvPr/>
        </p:nvPicPr>
        <p:blipFill>
          <a:blip r:embed="rId3" cstate="print"/>
          <a:srcRect/>
          <a:stretch>
            <a:fillRect/>
          </a:stretch>
        </p:blipFill>
        <p:spPr bwMode="auto">
          <a:xfrm>
            <a:off x="9525" y="479425"/>
            <a:ext cx="9147175" cy="5721350"/>
          </a:xfrm>
          <a:prstGeom prst="rect">
            <a:avLst/>
          </a:prstGeom>
          <a:noFill/>
          <a:ln w="12700">
            <a:noFill/>
            <a:miter lim="800000"/>
            <a:headEnd/>
            <a:tailEnd/>
          </a:ln>
        </p:spPr>
      </p:pic>
    </p:spTree>
    <p:extLst>
      <p:ext uri="{BB962C8B-B14F-4D97-AF65-F5344CB8AC3E}">
        <p14:creationId xmlns:p14="http://schemas.microsoft.com/office/powerpoint/2010/main" val="354597549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Placeholder 6" descr="T1_Double_Or.jpg"/>
          <p:cNvPicPr>
            <a:picLocks noGrp="1" noChangeAspect="1"/>
          </p:cNvPicPr>
          <p:nvPr>
            <p:ph type="pic" idx="1"/>
          </p:nvPr>
        </p:nvPicPr>
        <p:blipFill>
          <a:blip r:embed="rId3" cstate="print"/>
          <a:srcRect/>
          <a:stretch>
            <a:fillRect/>
          </a:stretch>
        </p:blipFill>
        <p:spPr>
          <a:xfrm>
            <a:off x="0" y="0"/>
            <a:ext cx="9144000" cy="6858000"/>
          </a:xfrm>
        </p:spPr>
      </p:pic>
    </p:spTree>
    <p:extLst>
      <p:ext uri="{BB962C8B-B14F-4D97-AF65-F5344CB8AC3E}">
        <p14:creationId xmlns:p14="http://schemas.microsoft.com/office/powerpoint/2010/main" val="8640073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Placeholder 6" descr="T1_Double_Or.jpg"/>
          <p:cNvPicPr>
            <a:picLocks noGrp="1" noChangeAspect="1"/>
          </p:cNvPicPr>
          <p:nvPr>
            <p:ph type="pic" idx="1"/>
          </p:nvPr>
        </p:nvPicPr>
        <p:blipFill>
          <a:blip r:embed="rId3" cstate="print"/>
          <a:srcRect/>
          <a:stretch>
            <a:fillRect/>
          </a:stretch>
        </p:blipFill>
        <p:spPr>
          <a:xfrm>
            <a:off x="0" y="0"/>
            <a:ext cx="9144000" cy="6858000"/>
          </a:xfrm>
        </p:spPr>
      </p:pic>
    </p:spTree>
    <p:extLst>
      <p:ext uri="{BB962C8B-B14F-4D97-AF65-F5344CB8AC3E}">
        <p14:creationId xmlns:p14="http://schemas.microsoft.com/office/powerpoint/2010/main" val="14713842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Placeholder 6" descr="T1_Double_Or.jpg"/>
          <p:cNvPicPr>
            <a:picLocks noGrp="1" noChangeAspect="1"/>
          </p:cNvPicPr>
          <p:nvPr>
            <p:ph type="pic" idx="1"/>
          </p:nvPr>
        </p:nvPicPr>
        <p:blipFill>
          <a:blip r:embed="rId3" cstate="print"/>
          <a:srcRect/>
          <a:stretch>
            <a:fillRect/>
          </a:stretch>
        </p:blipFill>
        <p:spPr>
          <a:xfrm>
            <a:off x="0" y="0"/>
            <a:ext cx="9144000" cy="6858000"/>
          </a:xfrm>
        </p:spPr>
      </p:pic>
    </p:spTree>
    <p:extLst>
      <p:ext uri="{BB962C8B-B14F-4D97-AF65-F5344CB8AC3E}">
        <p14:creationId xmlns:p14="http://schemas.microsoft.com/office/powerpoint/2010/main" val="2295158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229903286_4acfaa65fc_b.jpg"/>
          <p:cNvPicPr>
            <a:picLocks noChangeAspect="1"/>
          </p:cNvPicPr>
          <p:nvPr/>
        </p:nvPicPr>
        <p:blipFill>
          <a:blip r:embed="rId3" cstate="print"/>
          <a:srcRect l="48738" t="2971" r="2718"/>
          <a:stretch>
            <a:fillRect/>
          </a:stretch>
        </p:blipFill>
        <p:spPr bwMode="auto">
          <a:xfrm>
            <a:off x="4543425" y="115888"/>
            <a:ext cx="4183063" cy="5527675"/>
          </a:xfrm>
          <a:prstGeom prst="rect">
            <a:avLst/>
          </a:prstGeom>
          <a:noFill/>
          <a:ln w="9525">
            <a:noFill/>
            <a:miter lim="800000"/>
            <a:headEnd/>
            <a:tailEnd/>
          </a:ln>
        </p:spPr>
      </p:pic>
      <p:sp>
        <p:nvSpPr>
          <p:cNvPr id="3" name="Title 2"/>
          <p:cNvSpPr>
            <a:spLocks noGrp="1"/>
          </p:cNvSpPr>
          <p:nvPr>
            <p:ph type="title"/>
          </p:nvPr>
        </p:nvSpPr>
        <p:spPr>
          <a:xfrm>
            <a:off x="693738" y="487363"/>
            <a:ext cx="3416300" cy="4378325"/>
          </a:xfrm>
        </p:spPr>
        <p:txBody>
          <a:bodyPr/>
          <a:lstStyle/>
          <a:p>
            <a:pPr eaLnBrk="1" hangingPunct="1">
              <a:defRPr/>
            </a:pPr>
            <a:r>
              <a:rPr lang="en-US" dirty="0" smtClean="0">
                <a:effectLst>
                  <a:outerShdw blurRad="38100" dist="38100" dir="2700000" algn="tl">
                    <a:srgbClr val="000000">
                      <a:alpha val="43137"/>
                    </a:srgbClr>
                  </a:outerShdw>
                </a:effectLst>
              </a:rPr>
              <a:t>The world is complex; take advantage of as much data as possible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8114663"/>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4"/>
          <p:cNvSpPr>
            <a:spLocks noGrp="1"/>
          </p:cNvSpPr>
          <p:nvPr>
            <p:ph type="title"/>
          </p:nvPr>
        </p:nvSpPr>
        <p:spPr/>
        <p:txBody>
          <a:bodyPr/>
          <a:lstStyle/>
          <a:p>
            <a:pPr eaLnBrk="1" hangingPunct="1"/>
            <a:r>
              <a:rPr lang="en-US" smtClean="0"/>
              <a:t>Mapping: One Tool in the Toolbox</a:t>
            </a:r>
          </a:p>
        </p:txBody>
      </p:sp>
      <p:pic>
        <p:nvPicPr>
          <p:cNvPr id="40963" name="Content Placeholder 6" descr="T1_Double_Or.jpg"/>
          <p:cNvPicPr>
            <a:picLocks noGrp="1" noChangeAspect="1"/>
          </p:cNvPicPr>
          <p:nvPr>
            <p:ph idx="1"/>
          </p:nvPr>
        </p:nvPicPr>
        <p:blipFill>
          <a:blip r:embed="rId3" cstate="print"/>
          <a:srcRect/>
          <a:stretch>
            <a:fillRect/>
          </a:stretch>
        </p:blipFill>
        <p:spPr>
          <a:xfrm>
            <a:off x="3657600" y="2043113"/>
            <a:ext cx="2286000" cy="1766887"/>
          </a:xfrm>
        </p:spPr>
      </p:pic>
      <p:pic>
        <p:nvPicPr>
          <p:cNvPr id="40964" name="Picture 11" descr="ucd report.jpg"/>
          <p:cNvPicPr>
            <a:picLocks noChangeAspect="1"/>
          </p:cNvPicPr>
          <p:nvPr/>
        </p:nvPicPr>
        <p:blipFill>
          <a:blip r:embed="rId4" cstate="print"/>
          <a:srcRect/>
          <a:stretch>
            <a:fillRect/>
          </a:stretch>
        </p:blipFill>
        <p:spPr bwMode="auto">
          <a:xfrm>
            <a:off x="6324600" y="3581400"/>
            <a:ext cx="1219200" cy="1547813"/>
          </a:xfrm>
          <a:prstGeom prst="rect">
            <a:avLst/>
          </a:prstGeom>
          <a:noFill/>
          <a:ln w="9525">
            <a:noFill/>
            <a:miter lim="800000"/>
            <a:headEnd/>
            <a:tailEnd/>
          </a:ln>
        </p:spPr>
      </p:pic>
      <p:pic>
        <p:nvPicPr>
          <p:cNvPr id="40965" name="Picture 12" descr="ucd flowchart.jpg"/>
          <p:cNvPicPr>
            <a:picLocks noChangeAspect="1"/>
          </p:cNvPicPr>
          <p:nvPr/>
        </p:nvPicPr>
        <p:blipFill>
          <a:blip r:embed="rId5" cstate="print"/>
          <a:srcRect/>
          <a:stretch>
            <a:fillRect/>
          </a:stretch>
        </p:blipFill>
        <p:spPr bwMode="auto">
          <a:xfrm>
            <a:off x="1600200" y="3429000"/>
            <a:ext cx="1311275" cy="1536700"/>
          </a:xfrm>
          <a:prstGeom prst="rect">
            <a:avLst/>
          </a:prstGeom>
          <a:noFill/>
          <a:ln w="9525">
            <a:noFill/>
            <a:miter lim="800000"/>
            <a:headEnd/>
            <a:tailEnd/>
          </a:ln>
        </p:spPr>
      </p:pic>
      <p:pic>
        <p:nvPicPr>
          <p:cNvPr id="40966" name="Picture 13" descr="ucd graph.jpg"/>
          <p:cNvPicPr>
            <a:picLocks noChangeAspect="1"/>
          </p:cNvPicPr>
          <p:nvPr/>
        </p:nvPicPr>
        <p:blipFill>
          <a:blip r:embed="rId6" cstate="print"/>
          <a:srcRect/>
          <a:stretch>
            <a:fillRect/>
          </a:stretch>
        </p:blipFill>
        <p:spPr bwMode="auto">
          <a:xfrm>
            <a:off x="7086600" y="1295400"/>
            <a:ext cx="1212850" cy="1536700"/>
          </a:xfrm>
          <a:prstGeom prst="rect">
            <a:avLst/>
          </a:prstGeom>
          <a:noFill/>
          <a:ln w="9525">
            <a:noFill/>
            <a:miter lim="800000"/>
            <a:headEnd/>
            <a:tailEnd/>
          </a:ln>
        </p:spPr>
      </p:pic>
      <p:pic>
        <p:nvPicPr>
          <p:cNvPr id="40967" name="Picture 14" descr="ucd powerpoint handout.jpg"/>
          <p:cNvPicPr>
            <a:picLocks noChangeAspect="1"/>
          </p:cNvPicPr>
          <p:nvPr/>
        </p:nvPicPr>
        <p:blipFill>
          <a:blip r:embed="rId7" cstate="print"/>
          <a:srcRect/>
          <a:stretch>
            <a:fillRect/>
          </a:stretch>
        </p:blipFill>
        <p:spPr bwMode="auto">
          <a:xfrm>
            <a:off x="990600" y="1447800"/>
            <a:ext cx="1200150" cy="1517650"/>
          </a:xfrm>
          <a:prstGeom prst="rect">
            <a:avLst/>
          </a:prstGeom>
          <a:noFill/>
          <a:ln w="9525">
            <a:noFill/>
            <a:miter lim="800000"/>
            <a:headEnd/>
            <a:tailEnd/>
          </a:ln>
        </p:spPr>
      </p:pic>
    </p:spTree>
    <p:extLst>
      <p:ext uri="{BB962C8B-B14F-4D97-AF65-F5344CB8AC3E}">
        <p14:creationId xmlns:p14="http://schemas.microsoft.com/office/powerpoint/2010/main" val="3383247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t>Key Steps to Mapping</a:t>
            </a:r>
          </a:p>
        </p:txBody>
      </p:sp>
      <p:sp>
        <p:nvSpPr>
          <p:cNvPr id="41987" name="Rectangle 3"/>
          <p:cNvSpPr>
            <a:spLocks noGrp="1" noChangeArrowheads="1"/>
          </p:cNvSpPr>
          <p:nvPr>
            <p:ph type="body" idx="1"/>
          </p:nvPr>
        </p:nvSpPr>
        <p:spPr/>
        <p:txBody>
          <a:bodyPr/>
          <a:lstStyle/>
          <a:p>
            <a:pPr eaLnBrk="1" hangingPunct="1"/>
            <a:r>
              <a:rPr lang="en-US" smtClean="0"/>
              <a:t>Include Geographic Identifier in Data</a:t>
            </a:r>
          </a:p>
          <a:p>
            <a:pPr lvl="1" eaLnBrk="1" hangingPunct="1"/>
            <a:r>
              <a:rPr lang="en-US" smtClean="0"/>
              <a:t>Where are things?</a:t>
            </a:r>
          </a:p>
          <a:p>
            <a:pPr eaLnBrk="1" hangingPunct="1"/>
            <a:r>
              <a:rPr lang="en-US" smtClean="0"/>
              <a:t>Select Software</a:t>
            </a:r>
          </a:p>
          <a:p>
            <a:pPr lvl="1" eaLnBrk="1" hangingPunct="1"/>
            <a:r>
              <a:rPr lang="en-US" smtClean="0"/>
              <a:t>ArcGIS</a:t>
            </a:r>
          </a:p>
          <a:p>
            <a:pPr lvl="1" eaLnBrk="1" hangingPunct="1"/>
            <a:r>
              <a:rPr lang="en-US" smtClean="0"/>
              <a:t>DevInfo</a:t>
            </a:r>
          </a:p>
          <a:p>
            <a:pPr lvl="1" eaLnBrk="1" hangingPunct="1"/>
            <a:r>
              <a:rPr lang="en-US" smtClean="0"/>
              <a:t>Diva-GIS</a:t>
            </a:r>
          </a:p>
          <a:p>
            <a:pPr lvl="1" eaLnBrk="1" hangingPunct="1"/>
            <a:r>
              <a:rPr lang="en-US" smtClean="0"/>
              <a:t>Excel to Google Earth</a:t>
            </a:r>
          </a:p>
          <a:p>
            <a:pPr lvl="1" eaLnBrk="1" hangingPunct="1"/>
            <a:r>
              <a:rPr lang="en-US" smtClean="0"/>
              <a:t>Google Earth</a:t>
            </a:r>
          </a:p>
        </p:txBody>
      </p:sp>
    </p:spTree>
    <p:extLst>
      <p:ext uri="{BB962C8B-B14F-4D97-AF65-F5344CB8AC3E}">
        <p14:creationId xmlns:p14="http://schemas.microsoft.com/office/powerpoint/2010/main" val="41821069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p:txBody>
          <a:bodyPr/>
          <a:lstStyle/>
          <a:p>
            <a:pPr eaLnBrk="1" hangingPunct="1"/>
            <a:r>
              <a:rPr lang="en-US" smtClean="0"/>
              <a:t>Power of Geography and Mapping</a:t>
            </a:r>
          </a:p>
        </p:txBody>
      </p:sp>
      <p:sp>
        <p:nvSpPr>
          <p:cNvPr id="43011" name="Content Placeholder 5"/>
          <p:cNvSpPr>
            <a:spLocks noGrp="1"/>
          </p:cNvSpPr>
          <p:nvPr>
            <p:ph sz="half" idx="1"/>
          </p:nvPr>
        </p:nvSpPr>
        <p:spPr>
          <a:xfrm>
            <a:off x="923925" y="1371600"/>
            <a:ext cx="3805238" cy="3962400"/>
          </a:xfrm>
        </p:spPr>
        <p:txBody>
          <a:bodyPr/>
          <a:lstStyle/>
          <a:p>
            <a:pPr eaLnBrk="1" hangingPunct="1"/>
            <a:r>
              <a:rPr lang="en-US" b="1" i="1" smtClean="0"/>
              <a:t>Data quality</a:t>
            </a:r>
          </a:p>
          <a:p>
            <a:pPr lvl="1" eaLnBrk="1" hangingPunct="1"/>
            <a:r>
              <a:rPr lang="en-US" smtClean="0"/>
              <a:t>Target efforts for improving data quality</a:t>
            </a:r>
          </a:p>
          <a:p>
            <a:pPr lvl="1" eaLnBrk="1" hangingPunct="1"/>
            <a:r>
              <a:rPr lang="en-US" smtClean="0"/>
              <a:t>Strengthen data quality by enforcing data schema standards</a:t>
            </a:r>
          </a:p>
          <a:p>
            <a:pPr lvl="1" eaLnBrk="1" hangingPunct="1"/>
            <a:r>
              <a:rPr lang="en-US" smtClean="0"/>
              <a:t>Demonstrate value of high quality data</a:t>
            </a:r>
          </a:p>
        </p:txBody>
      </p:sp>
      <p:sp>
        <p:nvSpPr>
          <p:cNvPr id="43012" name="Content Placeholder 6"/>
          <p:cNvSpPr>
            <a:spLocks noGrp="1"/>
          </p:cNvSpPr>
          <p:nvPr>
            <p:ph sz="half" idx="2"/>
          </p:nvPr>
        </p:nvSpPr>
        <p:spPr>
          <a:xfrm>
            <a:off x="4881563" y="1371600"/>
            <a:ext cx="3805237" cy="3962400"/>
          </a:xfrm>
        </p:spPr>
        <p:txBody>
          <a:bodyPr/>
          <a:lstStyle/>
          <a:p>
            <a:pPr eaLnBrk="1" hangingPunct="1"/>
            <a:r>
              <a:rPr lang="en-US" b="1" i="1" smtClean="0"/>
              <a:t>Decision making</a:t>
            </a:r>
          </a:p>
          <a:p>
            <a:pPr lvl="1" eaLnBrk="1" hangingPunct="1"/>
            <a:r>
              <a:rPr lang="en-US" smtClean="0"/>
              <a:t>Facilitate Data Visualization</a:t>
            </a:r>
          </a:p>
          <a:p>
            <a:pPr lvl="1" eaLnBrk="1" hangingPunct="1"/>
            <a:r>
              <a:rPr lang="en-US" smtClean="0"/>
              <a:t>Demonstrate impact  of programs</a:t>
            </a:r>
          </a:p>
          <a:p>
            <a:pPr lvl="1" eaLnBrk="1" hangingPunct="1"/>
            <a:r>
              <a:rPr lang="en-US" smtClean="0"/>
              <a:t>Integrate various data sources</a:t>
            </a:r>
          </a:p>
          <a:p>
            <a:pPr lvl="1" eaLnBrk="1" hangingPunct="1"/>
            <a:endParaRPr lang="en-US" smtClean="0"/>
          </a:p>
          <a:p>
            <a:pPr lvl="1" eaLnBrk="1" hangingPunct="1"/>
            <a:endParaRPr lang="en-US" smtClean="0"/>
          </a:p>
        </p:txBody>
      </p:sp>
    </p:spTree>
    <p:extLst>
      <p:ext uri="{BB962C8B-B14F-4D97-AF65-F5344CB8AC3E}">
        <p14:creationId xmlns:p14="http://schemas.microsoft.com/office/powerpoint/2010/main" val="35562896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smtClean="0"/>
              <a:t>Power of Geography and Mapping</a:t>
            </a:r>
          </a:p>
        </p:txBody>
      </p:sp>
      <p:sp>
        <p:nvSpPr>
          <p:cNvPr id="44035" name="Content Placeholder 2"/>
          <p:cNvSpPr>
            <a:spLocks noGrp="1"/>
          </p:cNvSpPr>
          <p:nvPr>
            <p:ph idx="1"/>
          </p:nvPr>
        </p:nvSpPr>
        <p:spPr/>
        <p:txBody>
          <a:bodyPr/>
          <a:lstStyle/>
          <a:p>
            <a:pPr eaLnBrk="1" hangingPunct="1"/>
            <a:r>
              <a:rPr lang="en-US" smtClean="0"/>
              <a:t>Adding the “where” can help understand the “why”</a:t>
            </a:r>
          </a:p>
          <a:p>
            <a:pPr eaLnBrk="1" hangingPunct="1"/>
            <a:r>
              <a:rPr lang="en-US" smtClean="0"/>
              <a:t>Geography can act as a “Rosetta Stone” to link different elements of the data infrastructure</a:t>
            </a:r>
          </a:p>
        </p:txBody>
      </p:sp>
    </p:spTree>
    <p:extLst>
      <p:ext uri="{BB962C8B-B14F-4D97-AF65-F5344CB8AC3E}">
        <p14:creationId xmlns:p14="http://schemas.microsoft.com/office/powerpoint/2010/main" val="21699057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public map(2).jpg"/>
          <p:cNvPicPr>
            <a:picLocks noChangeAspect="1"/>
          </p:cNvPicPr>
          <p:nvPr/>
        </p:nvPicPr>
        <p:blipFill>
          <a:blip r:embed="rId3" cstate="print"/>
          <a:srcRect/>
          <a:stretch>
            <a:fillRect/>
          </a:stretch>
        </p:blipFill>
        <p:spPr bwMode="auto">
          <a:xfrm>
            <a:off x="0" y="0"/>
            <a:ext cx="9144000" cy="5708650"/>
          </a:xfrm>
          <a:prstGeom prst="rect">
            <a:avLst/>
          </a:prstGeom>
          <a:noFill/>
          <a:ln w="9525">
            <a:noFill/>
            <a:miter lim="800000"/>
            <a:headEnd/>
            <a:tailEnd/>
          </a:ln>
        </p:spPr>
      </p:pic>
      <p:sp>
        <p:nvSpPr>
          <p:cNvPr id="4" name="TextBox 3"/>
          <p:cNvSpPr txBox="1"/>
          <p:nvPr/>
        </p:nvSpPr>
        <p:spPr>
          <a:xfrm>
            <a:off x="393431" y="1172730"/>
            <a:ext cx="8250977" cy="769441"/>
          </a:xfrm>
          <a:prstGeom prst="rect">
            <a:avLst/>
          </a:prstGeom>
          <a:noFill/>
          <a:ln>
            <a:noFill/>
          </a:ln>
          <a:effectLst>
            <a:outerShdw blurRad="76200" dist="12700" dir="2700000" sy="-23000" kx="-800400" algn="b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wrap="none">
            <a:spAutoFit/>
          </a:bodyPr>
          <a:lstStyle/>
          <a:p>
            <a:pPr>
              <a:defRPr/>
            </a:pPr>
            <a:r>
              <a:rPr lang="en-US" sz="4400" dirty="0">
                <a:ln w="18415" cmpd="sng">
                  <a:solidFill>
                    <a:srgbClr val="FFFFFF"/>
                  </a:solidFill>
                  <a:prstDash val="solid"/>
                </a:ln>
                <a:solidFill>
                  <a:srgbClr val="FFFFFF"/>
                </a:solidFill>
                <a:effectLst>
                  <a:glow rad="101600">
                    <a:srgbClr val="98B3B2">
                      <a:alpha val="60000"/>
                    </a:srgbClr>
                  </a:glow>
                  <a:outerShdw blurRad="60007" dist="310007" dir="7680000" sy="30000" kx="1300200" algn="ctr" rotWithShape="0">
                    <a:prstClr val="black">
                      <a:alpha val="32000"/>
                    </a:prstClr>
                  </a:outerShdw>
                </a:effectLst>
              </a:rPr>
              <a:t>Everything happens somewhere</a:t>
            </a:r>
          </a:p>
        </p:txBody>
      </p:sp>
    </p:spTree>
    <p:extLst>
      <p:ext uri="{BB962C8B-B14F-4D97-AF65-F5344CB8AC3E}">
        <p14:creationId xmlns:p14="http://schemas.microsoft.com/office/powerpoint/2010/main" val="185732813"/>
      </p:ext>
    </p:extLst>
  </p:cSld>
  <p:clrMapOvr>
    <a:masterClrMapping/>
  </p:clrMapOvr>
  <p:transition spd="slow">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Discussion Questions</a:t>
            </a:r>
          </a:p>
        </p:txBody>
      </p:sp>
      <p:sp>
        <p:nvSpPr>
          <p:cNvPr id="47107" name="Content Placeholder 4"/>
          <p:cNvSpPr>
            <a:spLocks noGrp="1"/>
          </p:cNvSpPr>
          <p:nvPr>
            <p:ph idx="1"/>
          </p:nvPr>
        </p:nvSpPr>
        <p:spPr/>
        <p:txBody>
          <a:bodyPr/>
          <a:lstStyle/>
          <a:p>
            <a:pPr eaLnBrk="1" hangingPunct="1"/>
            <a:r>
              <a:rPr lang="en-US" smtClean="0"/>
              <a:t>Can anyone provide an example of how the use of geography and mapping has helped improve the decision making process  within his or her country or organization?</a:t>
            </a:r>
          </a:p>
          <a:p>
            <a:pPr eaLnBrk="1" hangingPunct="1"/>
            <a:r>
              <a:rPr lang="en-US" smtClean="0"/>
              <a:t>Can anyone provide an example of stovepiping of data? And do you see this as a problem for your country or organization?</a:t>
            </a:r>
          </a:p>
        </p:txBody>
      </p:sp>
    </p:spTree>
    <p:extLst>
      <p:ext uri="{BB962C8B-B14F-4D97-AF65-F5344CB8AC3E}">
        <p14:creationId xmlns:p14="http://schemas.microsoft.com/office/powerpoint/2010/main" val="1065749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DSCF163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23432965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Discussion Questions (cont’d)</a:t>
            </a:r>
          </a:p>
        </p:txBody>
      </p:sp>
      <p:sp>
        <p:nvSpPr>
          <p:cNvPr id="48131" name="Content Placeholder 3"/>
          <p:cNvSpPr>
            <a:spLocks noGrp="1"/>
          </p:cNvSpPr>
          <p:nvPr>
            <p:ph idx="1"/>
          </p:nvPr>
        </p:nvSpPr>
        <p:spPr/>
        <p:txBody>
          <a:bodyPr/>
          <a:lstStyle/>
          <a:p>
            <a:pPr eaLnBrk="1" hangingPunct="1"/>
            <a:r>
              <a:rPr lang="en-US" smtClean="0"/>
              <a:t>If you’re affected by stovepiping of data, how do you think you could overcome it? Or if you’ve had to overcome stovepiping in the past, how did you accomplish it?</a:t>
            </a:r>
          </a:p>
          <a:p>
            <a:pPr eaLnBrk="1" hangingPunct="1"/>
            <a:r>
              <a:rPr lang="en-US" smtClean="0"/>
              <a:t>Has anyone had a positive experience with linking to external data sets? Such as  linking to data from the national mapping agency (NMA), other ministries, universities?</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1001473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t>Discussion Questions (cont’d)</a:t>
            </a:r>
          </a:p>
        </p:txBody>
      </p:sp>
      <p:sp>
        <p:nvSpPr>
          <p:cNvPr id="49155" name="Content Placeholder 3"/>
          <p:cNvSpPr>
            <a:spLocks noGrp="1"/>
          </p:cNvSpPr>
          <p:nvPr>
            <p:ph idx="1"/>
          </p:nvPr>
        </p:nvSpPr>
        <p:spPr/>
        <p:txBody>
          <a:bodyPr/>
          <a:lstStyle/>
          <a:p>
            <a:pPr eaLnBrk="1" hangingPunct="1"/>
            <a:r>
              <a:rPr lang="en-US" sz="2800" smtClean="0"/>
              <a:t>Has anyone here collaborated with the NMA to obtain data? Can you share any lessons learned?</a:t>
            </a:r>
          </a:p>
          <a:p>
            <a:pPr eaLnBrk="1" hangingPunct="1"/>
            <a:endParaRPr lang="en-US" smtClean="0"/>
          </a:p>
          <a:p>
            <a:pPr eaLnBrk="1" hangingPunct="1"/>
            <a:endParaRPr lang="en-US" smtClean="0"/>
          </a:p>
        </p:txBody>
      </p:sp>
    </p:spTree>
    <p:extLst>
      <p:ext uri="{BB962C8B-B14F-4D97-AF65-F5344CB8AC3E}">
        <p14:creationId xmlns:p14="http://schemas.microsoft.com/office/powerpoint/2010/main" val="3803846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1143000"/>
          </a:xfrm>
        </p:spPr>
        <p:txBody>
          <a:bodyPr/>
          <a:lstStyle/>
          <a:p>
            <a:pPr algn="ctr" eaLnBrk="1" hangingPunct="1"/>
            <a:r>
              <a:rPr lang="fr-FR" smtClean="0"/>
              <a:t>General Objective</a:t>
            </a:r>
          </a:p>
        </p:txBody>
      </p:sp>
      <p:sp>
        <p:nvSpPr>
          <p:cNvPr id="5123" name="Rectangle 3"/>
          <p:cNvSpPr>
            <a:spLocks noGrp="1" noChangeArrowheads="1"/>
          </p:cNvSpPr>
          <p:nvPr>
            <p:ph type="body" idx="1"/>
          </p:nvPr>
        </p:nvSpPr>
        <p:spPr>
          <a:xfrm>
            <a:off x="304800" y="1600200"/>
            <a:ext cx="8382000" cy="4419600"/>
          </a:xfrm>
        </p:spPr>
        <p:txBody>
          <a:bodyPr/>
          <a:lstStyle/>
          <a:p>
            <a:pPr marL="0" indent="0" eaLnBrk="1" hangingPunct="1">
              <a:lnSpc>
                <a:spcPct val="125000"/>
              </a:lnSpc>
              <a:buFont typeface="Wingdings" pitchFamily="2" charset="2"/>
              <a:buNone/>
            </a:pPr>
            <a:r>
              <a:rPr lang="fr-FR" sz="2800" smtClean="0"/>
              <a:t>The general objective of the module « Fundamentals of Geographic Data » is to present the fundamentals of geographic data, including the relationship between geographic and attribute data, and to help participants understand some important data quality considerations. </a:t>
            </a:r>
          </a:p>
        </p:txBody>
      </p:sp>
    </p:spTree>
    <p:extLst>
      <p:ext uri="{BB962C8B-B14F-4D97-AF65-F5344CB8AC3E}">
        <p14:creationId xmlns:p14="http://schemas.microsoft.com/office/powerpoint/2010/main" val="30400897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1143000"/>
          </a:xfrm>
        </p:spPr>
        <p:txBody>
          <a:bodyPr/>
          <a:lstStyle/>
          <a:p>
            <a:pPr algn="ctr" eaLnBrk="1" hangingPunct="1"/>
            <a:r>
              <a:rPr lang="fr-FR" smtClean="0">
                <a:latin typeface="Tahoma" pitchFamily="34" charset="0"/>
              </a:rPr>
              <a:t>Session Plan</a:t>
            </a:r>
            <a:endParaRPr lang="fr-CI" smtClean="0">
              <a:latin typeface="Tahoma" pitchFamily="34" charset="0"/>
            </a:endParaRPr>
          </a:p>
        </p:txBody>
      </p:sp>
      <p:sp>
        <p:nvSpPr>
          <p:cNvPr id="7171" name="Rectangle 3"/>
          <p:cNvSpPr>
            <a:spLocks noGrp="1" noChangeArrowheads="1"/>
          </p:cNvSpPr>
          <p:nvPr>
            <p:ph type="body" idx="1"/>
          </p:nvPr>
        </p:nvSpPr>
        <p:spPr>
          <a:xfrm>
            <a:off x="304800" y="1600200"/>
            <a:ext cx="8382000" cy="4419600"/>
          </a:xfrm>
        </p:spPr>
        <p:txBody>
          <a:bodyPr/>
          <a:lstStyle/>
          <a:p>
            <a:pPr eaLnBrk="1" hangingPunct="1"/>
            <a:r>
              <a:rPr lang="fr-FR" dirty="0" err="1" smtClean="0"/>
              <a:t>Geographic</a:t>
            </a:r>
            <a:r>
              <a:rPr lang="fr-FR" dirty="0" smtClean="0"/>
              <a:t> data</a:t>
            </a:r>
          </a:p>
          <a:p>
            <a:pPr eaLnBrk="1" hangingPunct="1"/>
            <a:r>
              <a:rPr lang="fr-FR" dirty="0" err="1" smtClean="0"/>
              <a:t>Geographic</a:t>
            </a:r>
            <a:r>
              <a:rPr lang="fr-FR" dirty="0" smtClean="0"/>
              <a:t> </a:t>
            </a:r>
            <a:r>
              <a:rPr lang="fr-FR" dirty="0" err="1" smtClean="0"/>
              <a:t>identifiers</a:t>
            </a:r>
            <a:endParaRPr lang="fr-FR" dirty="0" smtClean="0"/>
          </a:p>
          <a:p>
            <a:pPr eaLnBrk="1" hangingPunct="1"/>
            <a:r>
              <a:rPr lang="fr-FR" dirty="0" smtClean="0"/>
              <a:t>Data </a:t>
            </a:r>
            <a:r>
              <a:rPr lang="fr-FR" dirty="0" err="1" smtClean="0"/>
              <a:t>schema</a:t>
            </a:r>
            <a:r>
              <a:rPr lang="fr-FR" dirty="0" smtClean="0"/>
              <a:t> best practices</a:t>
            </a:r>
          </a:p>
          <a:p>
            <a:pPr eaLnBrk="1" hangingPunct="1"/>
            <a:endParaRPr lang="fr-FR" dirty="0" smtClean="0"/>
          </a:p>
          <a:p>
            <a:pPr eaLnBrk="1" hangingPunct="1"/>
            <a:endParaRPr lang="en-US" sz="2200" dirty="0" smtClean="0"/>
          </a:p>
        </p:txBody>
      </p:sp>
    </p:spTree>
    <p:extLst>
      <p:ext uri="{BB962C8B-B14F-4D97-AF65-F5344CB8AC3E}">
        <p14:creationId xmlns:p14="http://schemas.microsoft.com/office/powerpoint/2010/main" val="18427400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5" name="Picture 1"/>
          <p:cNvPicPr>
            <a:picLocks noChangeAspect="1" noChangeArrowheads="1"/>
          </p:cNvPicPr>
          <p:nvPr/>
        </p:nvPicPr>
        <p:blipFill>
          <a:blip r:embed="rId3" cstate="print"/>
          <a:srcRect/>
          <a:stretch>
            <a:fillRect/>
          </a:stretch>
        </p:blipFill>
        <p:spPr bwMode="auto">
          <a:xfrm>
            <a:off x="9525" y="479425"/>
            <a:ext cx="9147175" cy="5721350"/>
          </a:xfrm>
          <a:prstGeom prst="rect">
            <a:avLst/>
          </a:prstGeom>
          <a:noFill/>
          <a:ln w="12700">
            <a:noFill/>
            <a:miter lim="800000"/>
            <a:headEnd/>
            <a:tailEnd/>
          </a:ln>
        </p:spPr>
      </p:pic>
    </p:spTree>
    <p:extLst>
      <p:ext uri="{BB962C8B-B14F-4D97-AF65-F5344CB8AC3E}">
        <p14:creationId xmlns:p14="http://schemas.microsoft.com/office/powerpoint/2010/main" val="477623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p:cNvSpPr>
          <p:nvPr/>
        </p:nvSpPr>
        <p:spPr bwMode="auto">
          <a:xfrm>
            <a:off x="2351088" y="2398713"/>
            <a:ext cx="4441825" cy="2060575"/>
          </a:xfrm>
          <a:prstGeom prst="rect">
            <a:avLst/>
          </a:prstGeom>
          <a:noFill/>
          <a:ln w="12700">
            <a:noFill/>
            <a:miter lim="800000"/>
            <a:headEnd/>
            <a:tailEnd/>
          </a:ln>
        </p:spPr>
        <p:txBody>
          <a:bodyPr wrap="none" lIns="0" tIns="0" rIns="0" bIns="0" anchor="ctr">
            <a:spAutoFit/>
          </a:bodyPr>
          <a:lstStyle/>
          <a:p>
            <a:pPr algn="ctr"/>
            <a:r>
              <a:rPr lang="en-US" sz="6700">
                <a:ea typeface="Gill Sans"/>
                <a:cs typeface="Gill Sans"/>
              </a:rPr>
              <a:t>Geographic</a:t>
            </a:r>
          </a:p>
          <a:p>
            <a:pPr algn="ctr"/>
            <a:r>
              <a:rPr lang="en-US" sz="6700">
                <a:ea typeface="Gill Sans"/>
                <a:cs typeface="Gill Sans"/>
              </a:rPr>
              <a:t>Identifiers</a:t>
            </a:r>
          </a:p>
        </p:txBody>
      </p:sp>
    </p:spTree>
    <p:extLst>
      <p:ext uri="{BB962C8B-B14F-4D97-AF65-F5344CB8AC3E}">
        <p14:creationId xmlns:p14="http://schemas.microsoft.com/office/powerpoint/2010/main" val="103626366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Geographic Identifiers</a:t>
            </a:r>
          </a:p>
        </p:txBody>
      </p:sp>
      <p:sp>
        <p:nvSpPr>
          <p:cNvPr id="10243" name="Content Placeholder 2"/>
          <p:cNvSpPr>
            <a:spLocks noGrp="1"/>
          </p:cNvSpPr>
          <p:nvPr>
            <p:ph idx="1"/>
          </p:nvPr>
        </p:nvSpPr>
        <p:spPr/>
        <p:txBody>
          <a:bodyPr/>
          <a:lstStyle/>
          <a:p>
            <a:r>
              <a:rPr lang="en-US" smtClean="0"/>
              <a:t>GPS coordinate</a:t>
            </a:r>
          </a:p>
          <a:p>
            <a:r>
              <a:rPr lang="en-US" smtClean="0"/>
              <a:t>Administrative name</a:t>
            </a:r>
          </a:p>
          <a:p>
            <a:r>
              <a:rPr lang="en-US" smtClean="0"/>
              <a:t>In reference to other features</a:t>
            </a:r>
          </a:p>
        </p:txBody>
      </p:sp>
    </p:spTree>
    <p:extLst>
      <p:ext uri="{BB962C8B-B14F-4D97-AF65-F5344CB8AC3E}">
        <p14:creationId xmlns:p14="http://schemas.microsoft.com/office/powerpoint/2010/main" val="3063273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p:cNvSpPr>
          <p:nvPr/>
        </p:nvSpPr>
        <p:spPr bwMode="auto">
          <a:xfrm>
            <a:off x="1109663" y="2913063"/>
            <a:ext cx="6924675" cy="1031875"/>
          </a:xfrm>
          <a:prstGeom prst="rect">
            <a:avLst/>
          </a:prstGeom>
          <a:noFill/>
          <a:ln w="12700">
            <a:noFill/>
            <a:miter lim="800000"/>
            <a:headEnd/>
            <a:tailEnd/>
          </a:ln>
        </p:spPr>
        <p:txBody>
          <a:bodyPr wrap="none" lIns="0" tIns="0" rIns="0" bIns="0" anchor="ctr">
            <a:spAutoFit/>
          </a:bodyPr>
          <a:lstStyle/>
          <a:p>
            <a:pPr algn="ctr"/>
            <a:r>
              <a:rPr lang="en-US" sz="6700">
                <a:ea typeface="Gill Sans"/>
                <a:cs typeface="Gill Sans"/>
              </a:rPr>
              <a:t>Geography basics</a:t>
            </a:r>
          </a:p>
        </p:txBody>
      </p:sp>
    </p:spTree>
    <p:extLst>
      <p:ext uri="{BB962C8B-B14F-4D97-AF65-F5344CB8AC3E}">
        <p14:creationId xmlns:p14="http://schemas.microsoft.com/office/powerpoint/2010/main" val="154975233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90563" y="274638"/>
            <a:ext cx="7762875" cy="1143000"/>
          </a:xfrm>
        </p:spPr>
        <p:txBody>
          <a:bodyPr/>
          <a:lstStyle/>
          <a:p>
            <a:pPr algn="ctr" eaLnBrk="1" hangingPunct="1"/>
            <a:r>
              <a:rPr lang="en-US" smtClean="0"/>
              <a:t>Latitude/Longitude</a:t>
            </a:r>
          </a:p>
        </p:txBody>
      </p:sp>
      <p:pic>
        <p:nvPicPr>
          <p:cNvPr id="12291" name="Content Placeholder 10" descr="GPS_globe_combo.jpg"/>
          <p:cNvPicPr>
            <a:picLocks noGrp="1" noChangeAspect="1"/>
          </p:cNvPicPr>
          <p:nvPr>
            <p:ph idx="1"/>
          </p:nvPr>
        </p:nvPicPr>
        <p:blipFill>
          <a:blip r:embed="rId3" cstate="print"/>
          <a:srcRect/>
          <a:stretch>
            <a:fillRect/>
          </a:stretch>
        </p:blipFill>
        <p:spPr>
          <a:xfrm>
            <a:off x="1844675" y="1600200"/>
            <a:ext cx="5454650" cy="4059238"/>
          </a:xfrm>
          <a:ln>
            <a:solidFill>
              <a:schemeClr val="tx1"/>
            </a:solidFill>
          </a:ln>
        </p:spPr>
      </p:pic>
    </p:spTree>
    <p:extLst>
      <p:ext uri="{BB962C8B-B14F-4D97-AF65-F5344CB8AC3E}">
        <p14:creationId xmlns:p14="http://schemas.microsoft.com/office/powerpoint/2010/main" val="20910043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054100" y="4573588"/>
            <a:ext cx="7762875" cy="1143000"/>
          </a:xfrm>
        </p:spPr>
        <p:txBody>
          <a:bodyPr/>
          <a:lstStyle/>
          <a:p>
            <a:r>
              <a:rPr lang="en-US" sz="2800" smtClean="0"/>
              <a:t>Taj Mahal: 27.17 Latitude 78.04 Longitude</a:t>
            </a:r>
          </a:p>
        </p:txBody>
      </p:sp>
      <p:pic>
        <p:nvPicPr>
          <p:cNvPr id="13315" name="Picture 2"/>
          <p:cNvPicPr>
            <a:picLocks noChangeAspect="1" noChangeArrowheads="1"/>
          </p:cNvPicPr>
          <p:nvPr/>
        </p:nvPicPr>
        <p:blipFill>
          <a:blip r:embed="rId3" cstate="print"/>
          <a:srcRect l="57619" t="17525" r="-476"/>
          <a:stretch>
            <a:fillRect/>
          </a:stretch>
        </p:blipFill>
        <p:spPr bwMode="auto">
          <a:xfrm>
            <a:off x="1550988" y="600075"/>
            <a:ext cx="6597650" cy="3968750"/>
          </a:xfrm>
          <a:prstGeom prst="rect">
            <a:avLst/>
          </a:prstGeom>
          <a:noFill/>
          <a:ln w="9525">
            <a:noFill/>
            <a:miter lim="800000"/>
            <a:headEnd/>
            <a:tailEnd/>
          </a:ln>
        </p:spPr>
      </p:pic>
    </p:spTree>
    <p:extLst>
      <p:ext uri="{BB962C8B-B14F-4D97-AF65-F5344CB8AC3E}">
        <p14:creationId xmlns:p14="http://schemas.microsoft.com/office/powerpoint/2010/main" val="176544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12700">
            <a:noFill/>
            <a:miter lim="800000"/>
            <a:headEnd/>
            <a:tailEnd/>
          </a:ln>
        </p:spPr>
      </p:pic>
    </p:spTree>
    <p:extLst>
      <p:ext uri="{BB962C8B-B14F-4D97-AF65-F5344CB8AC3E}">
        <p14:creationId xmlns:p14="http://schemas.microsoft.com/office/powerpoint/2010/main" val="378198184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GPS Coordinate</a:t>
            </a:r>
          </a:p>
        </p:txBody>
      </p:sp>
      <p:sp>
        <p:nvSpPr>
          <p:cNvPr id="14339" name="Content Placeholder 3"/>
          <p:cNvSpPr>
            <a:spLocks noGrp="1"/>
          </p:cNvSpPr>
          <p:nvPr>
            <p:ph sz="half" idx="1"/>
          </p:nvPr>
        </p:nvSpPr>
        <p:spPr>
          <a:xfrm>
            <a:off x="923925" y="1473200"/>
            <a:ext cx="2733675" cy="4089400"/>
          </a:xfrm>
        </p:spPr>
        <p:txBody>
          <a:bodyPr/>
          <a:lstStyle/>
          <a:p>
            <a:pPr>
              <a:buFont typeface="Wingdings" pitchFamily="2" charset="2"/>
              <a:buNone/>
            </a:pPr>
            <a:r>
              <a:rPr lang="en-US" b="1" smtClean="0"/>
              <a:t>G</a:t>
            </a:r>
            <a:r>
              <a:rPr lang="en-US" smtClean="0"/>
              <a:t>lobal</a:t>
            </a:r>
          </a:p>
          <a:p>
            <a:pPr>
              <a:buFont typeface="Wingdings" pitchFamily="2" charset="2"/>
              <a:buNone/>
            </a:pPr>
            <a:r>
              <a:rPr lang="en-US" b="1" smtClean="0"/>
              <a:t>P</a:t>
            </a:r>
            <a:r>
              <a:rPr lang="en-US" smtClean="0"/>
              <a:t>ositioning</a:t>
            </a:r>
          </a:p>
          <a:p>
            <a:pPr>
              <a:buFont typeface="Wingdings" pitchFamily="2" charset="2"/>
              <a:buNone/>
            </a:pPr>
            <a:r>
              <a:rPr lang="en-US" b="1" smtClean="0"/>
              <a:t>S</a:t>
            </a:r>
            <a:r>
              <a:rPr lang="en-US" smtClean="0"/>
              <a:t>ystem</a:t>
            </a:r>
          </a:p>
        </p:txBody>
      </p:sp>
      <p:pic>
        <p:nvPicPr>
          <p:cNvPr id="14340" name="Picture 3"/>
          <p:cNvPicPr>
            <a:picLocks noChangeAspect="1" noChangeArrowheads="1"/>
          </p:cNvPicPr>
          <p:nvPr/>
        </p:nvPicPr>
        <p:blipFill>
          <a:blip r:embed="rId3" cstate="print"/>
          <a:srcRect/>
          <a:stretch>
            <a:fillRect/>
          </a:stretch>
        </p:blipFill>
        <p:spPr bwMode="auto">
          <a:xfrm>
            <a:off x="3862388" y="1433513"/>
            <a:ext cx="4995862" cy="3692525"/>
          </a:xfrm>
          <a:prstGeom prst="rect">
            <a:avLst/>
          </a:prstGeom>
          <a:noFill/>
          <a:ln w="9525">
            <a:noFill/>
            <a:miter lim="800000"/>
            <a:headEnd/>
            <a:tailEnd/>
          </a:ln>
        </p:spPr>
      </p:pic>
    </p:spTree>
    <p:extLst>
      <p:ext uri="{BB962C8B-B14F-4D97-AF65-F5344CB8AC3E}">
        <p14:creationId xmlns:p14="http://schemas.microsoft.com/office/powerpoint/2010/main" val="4181597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p:txBody>
          <a:bodyPr/>
          <a:lstStyle/>
          <a:p>
            <a:r>
              <a:rPr lang="en-US" smtClean="0"/>
              <a:t>GPS Coordinates</a:t>
            </a:r>
          </a:p>
        </p:txBody>
      </p:sp>
      <p:sp>
        <p:nvSpPr>
          <p:cNvPr id="15363" name="Text Placeholder 7"/>
          <p:cNvSpPr>
            <a:spLocks noGrp="1"/>
          </p:cNvSpPr>
          <p:nvPr>
            <p:ph type="body" idx="1"/>
          </p:nvPr>
        </p:nvSpPr>
        <p:spPr/>
        <p:txBody>
          <a:bodyPr/>
          <a:lstStyle/>
          <a:p>
            <a:r>
              <a:rPr lang="en-US" smtClean="0"/>
              <a:t>Advantages</a:t>
            </a:r>
          </a:p>
        </p:txBody>
      </p:sp>
      <p:sp>
        <p:nvSpPr>
          <p:cNvPr id="15364" name="Content Placeholder 5"/>
          <p:cNvSpPr>
            <a:spLocks noGrp="1"/>
          </p:cNvSpPr>
          <p:nvPr>
            <p:ph sz="half" idx="2"/>
          </p:nvPr>
        </p:nvSpPr>
        <p:spPr/>
        <p:txBody>
          <a:bodyPr/>
          <a:lstStyle/>
          <a:p>
            <a:r>
              <a:rPr lang="en-US" smtClean="0"/>
              <a:t>Very accurate:</a:t>
            </a:r>
          </a:p>
          <a:p>
            <a:pPr lvl="1"/>
            <a:r>
              <a:rPr lang="en-US" smtClean="0"/>
              <a:t>10 meters or less</a:t>
            </a:r>
          </a:p>
          <a:p>
            <a:r>
              <a:rPr lang="en-US" smtClean="0"/>
              <a:t>Easy to get a quick location of a few objects</a:t>
            </a:r>
          </a:p>
          <a:p>
            <a:r>
              <a:rPr lang="en-US" smtClean="0"/>
              <a:t>Receivers and devices becoming more affordable</a:t>
            </a:r>
          </a:p>
          <a:p>
            <a:endParaRPr lang="en-US" smtClean="0"/>
          </a:p>
        </p:txBody>
      </p:sp>
      <p:sp>
        <p:nvSpPr>
          <p:cNvPr id="15365" name="Text Placeholder 8"/>
          <p:cNvSpPr>
            <a:spLocks noGrp="1"/>
          </p:cNvSpPr>
          <p:nvPr>
            <p:ph type="body" sz="quarter" idx="3"/>
          </p:nvPr>
        </p:nvSpPr>
        <p:spPr/>
        <p:txBody>
          <a:bodyPr/>
          <a:lstStyle/>
          <a:p>
            <a:r>
              <a:rPr lang="en-US" smtClean="0"/>
              <a:t>Disadvantages</a:t>
            </a:r>
          </a:p>
        </p:txBody>
      </p:sp>
      <p:sp>
        <p:nvSpPr>
          <p:cNvPr id="15366" name="Content Placeholder 9"/>
          <p:cNvSpPr>
            <a:spLocks noGrp="1"/>
          </p:cNvSpPr>
          <p:nvPr>
            <p:ph sz="quarter" idx="4"/>
          </p:nvPr>
        </p:nvSpPr>
        <p:spPr/>
        <p:txBody>
          <a:bodyPr/>
          <a:lstStyle/>
          <a:p>
            <a:r>
              <a:rPr lang="en-US" smtClean="0"/>
              <a:t>If many objects need to be located, there needs to be a well designed data collection protocol</a:t>
            </a:r>
          </a:p>
          <a:p>
            <a:r>
              <a:rPr lang="en-US" smtClean="0"/>
              <a:t>Capturing something other than a point can add time and cost</a:t>
            </a:r>
          </a:p>
        </p:txBody>
      </p:sp>
    </p:spTree>
    <p:extLst>
      <p:ext uri="{BB962C8B-B14F-4D97-AF65-F5344CB8AC3E}">
        <p14:creationId xmlns:p14="http://schemas.microsoft.com/office/powerpoint/2010/main" val="2934599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GPS Coordinate</a:t>
            </a:r>
          </a:p>
        </p:txBody>
      </p:sp>
      <p:sp>
        <p:nvSpPr>
          <p:cNvPr id="16387" name="Content Placeholder 7"/>
          <p:cNvSpPr>
            <a:spLocks noGrp="1"/>
          </p:cNvSpPr>
          <p:nvPr>
            <p:ph sz="half" idx="1"/>
          </p:nvPr>
        </p:nvSpPr>
        <p:spPr/>
        <p:txBody>
          <a:bodyPr/>
          <a:lstStyle/>
          <a:p>
            <a:r>
              <a:rPr lang="en-US" smtClean="0"/>
              <a:t>Best practice:</a:t>
            </a:r>
          </a:p>
          <a:p>
            <a:pPr lvl="1"/>
            <a:r>
              <a:rPr lang="en-US" smtClean="0"/>
              <a:t>Display as latitude/longitude coordinate</a:t>
            </a:r>
          </a:p>
          <a:p>
            <a:r>
              <a:rPr lang="en-US" smtClean="0"/>
              <a:t>Example:</a:t>
            </a:r>
          </a:p>
          <a:p>
            <a:pPr lvl="1">
              <a:buFont typeface="Wingdings" pitchFamily="2" charset="2"/>
              <a:buNone/>
            </a:pPr>
            <a:r>
              <a:rPr lang="en-US" smtClean="0"/>
              <a:t>36.05576</a:t>
            </a:r>
          </a:p>
          <a:p>
            <a:pPr lvl="1">
              <a:buFont typeface="Wingdings" pitchFamily="2" charset="2"/>
              <a:buNone/>
            </a:pPr>
            <a:r>
              <a:rPr lang="en-US" smtClean="0"/>
              <a:t>078.91376</a:t>
            </a:r>
          </a:p>
        </p:txBody>
      </p:sp>
      <p:pic>
        <p:nvPicPr>
          <p:cNvPr id="16388" name="Picture 17" descr="screen8"/>
          <p:cNvPicPr>
            <a:picLocks noChangeAspect="1" noChangeArrowheads="1"/>
          </p:cNvPicPr>
          <p:nvPr/>
        </p:nvPicPr>
        <p:blipFill>
          <a:blip r:embed="rId2" cstate="print"/>
          <a:srcRect/>
          <a:stretch>
            <a:fillRect/>
          </a:stretch>
        </p:blipFill>
        <p:spPr bwMode="auto">
          <a:xfrm>
            <a:off x="6083300" y="1892300"/>
            <a:ext cx="2155825" cy="2884488"/>
          </a:xfrm>
          <a:prstGeom prst="rect">
            <a:avLst/>
          </a:prstGeom>
          <a:noFill/>
          <a:ln w="9525">
            <a:noFill/>
            <a:miter lim="800000"/>
            <a:headEnd/>
            <a:tailEnd/>
          </a:ln>
        </p:spPr>
      </p:pic>
    </p:spTree>
    <p:extLst>
      <p:ext uri="{BB962C8B-B14F-4D97-AF65-F5344CB8AC3E}">
        <p14:creationId xmlns:p14="http://schemas.microsoft.com/office/powerpoint/2010/main" val="7648481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Geographic Identifiers</a:t>
            </a:r>
          </a:p>
        </p:txBody>
      </p:sp>
      <p:sp>
        <p:nvSpPr>
          <p:cNvPr id="17411" name="Content Placeholder 2"/>
          <p:cNvSpPr>
            <a:spLocks noGrp="1"/>
          </p:cNvSpPr>
          <p:nvPr>
            <p:ph idx="1"/>
          </p:nvPr>
        </p:nvSpPr>
        <p:spPr/>
        <p:txBody>
          <a:bodyPr/>
          <a:lstStyle/>
          <a:p>
            <a:pPr eaLnBrk="1" hangingPunct="1"/>
            <a:r>
              <a:rPr lang="en-US" sz="2800" smtClean="0"/>
              <a:t>Administrative division names or codes</a:t>
            </a:r>
          </a:p>
          <a:p>
            <a:pPr lvl="1" eaLnBrk="1" hangingPunct="1"/>
            <a:r>
              <a:rPr lang="en-US" smtClean="0"/>
              <a:t>Regions, provinces, districts, communes</a:t>
            </a:r>
          </a:p>
          <a:p>
            <a:pPr eaLnBrk="1" hangingPunct="1"/>
            <a:r>
              <a:rPr lang="en-US" smtClean="0"/>
              <a:t>Human settlement names or codes</a:t>
            </a:r>
          </a:p>
          <a:p>
            <a:pPr lvl="1" eaLnBrk="1" hangingPunct="1"/>
            <a:r>
              <a:rPr lang="en-US" smtClean="0"/>
              <a:t>Cities, villages, neighborhoods, informal settlements</a:t>
            </a:r>
          </a:p>
          <a:p>
            <a:pPr eaLnBrk="1" hangingPunct="1"/>
            <a:r>
              <a:rPr lang="en-US" smtClean="0"/>
              <a:t>Exact locations</a:t>
            </a:r>
          </a:p>
          <a:p>
            <a:pPr lvl="1" eaLnBrk="1" hangingPunct="1"/>
            <a:r>
              <a:rPr lang="en-US" smtClean="0"/>
              <a:t>Street addresses, GPS coordinates</a:t>
            </a:r>
          </a:p>
        </p:txBody>
      </p:sp>
    </p:spTree>
    <p:extLst>
      <p:ext uri="{BB962C8B-B14F-4D97-AF65-F5344CB8AC3E}">
        <p14:creationId xmlns:p14="http://schemas.microsoft.com/office/powerpoint/2010/main" val="2628237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90563" y="274638"/>
            <a:ext cx="7762875" cy="1143000"/>
          </a:xfrm>
        </p:spPr>
        <p:txBody>
          <a:bodyPr/>
          <a:lstStyle/>
          <a:p>
            <a:pPr algn="ctr" eaLnBrk="1" hangingPunct="1"/>
            <a:r>
              <a:rPr lang="en-US" smtClean="0"/>
              <a:t>Geographic Identifiers: Administrative Divisions</a:t>
            </a:r>
          </a:p>
        </p:txBody>
      </p:sp>
      <p:pic>
        <p:nvPicPr>
          <p:cNvPr id="18435" name="Content Placeholder 3" descr="KenyaCensusHierarchy_Table_v2.jpg"/>
          <p:cNvPicPr preferRelativeResize="0">
            <a:picLocks noGrp="1" noChangeAspect="1"/>
          </p:cNvPicPr>
          <p:nvPr>
            <p:ph idx="1"/>
          </p:nvPr>
        </p:nvPicPr>
        <p:blipFill>
          <a:blip r:embed="rId3" cstate="print"/>
          <a:srcRect/>
          <a:stretch>
            <a:fillRect/>
          </a:stretch>
        </p:blipFill>
        <p:spPr>
          <a:xfrm>
            <a:off x="2351088" y="2009775"/>
            <a:ext cx="4441825" cy="2844800"/>
          </a:xfrm>
        </p:spPr>
      </p:pic>
      <p:sp>
        <p:nvSpPr>
          <p:cNvPr id="18436" name="TextBox 4"/>
          <p:cNvSpPr txBox="1">
            <a:spLocks noChangeArrowheads="1"/>
          </p:cNvSpPr>
          <p:nvPr/>
        </p:nvSpPr>
        <p:spPr bwMode="auto">
          <a:xfrm>
            <a:off x="1092200" y="5068888"/>
            <a:ext cx="6959600" cy="646112"/>
          </a:xfrm>
          <a:prstGeom prst="rect">
            <a:avLst/>
          </a:prstGeom>
          <a:noFill/>
          <a:ln w="9525">
            <a:noFill/>
            <a:miter lim="800000"/>
            <a:headEnd/>
            <a:tailEnd/>
          </a:ln>
        </p:spPr>
        <p:txBody>
          <a:bodyPr>
            <a:spAutoFit/>
          </a:bodyPr>
          <a:lstStyle/>
          <a:p>
            <a:pPr algn="ctr"/>
            <a:r>
              <a:rPr lang="en-US" sz="1200"/>
              <a:t>Source: Odhiambo, Emma. “Census Cartography: The Kenyan Experience,” presented at the United Nations Expert Group Meeting on Contemporary Practices in Census Mapping and Use of Geographical Information Systems, 29th May – 1st June 2007, New York.</a:t>
            </a:r>
          </a:p>
        </p:txBody>
      </p:sp>
      <p:sp>
        <p:nvSpPr>
          <p:cNvPr id="18437" name="Rectangle 5"/>
          <p:cNvSpPr>
            <a:spLocks noChangeArrowheads="1"/>
          </p:cNvSpPr>
          <p:nvPr/>
        </p:nvSpPr>
        <p:spPr bwMode="auto">
          <a:xfrm>
            <a:off x="1549400" y="1565275"/>
            <a:ext cx="6045200" cy="400050"/>
          </a:xfrm>
          <a:prstGeom prst="rect">
            <a:avLst/>
          </a:prstGeom>
          <a:noFill/>
          <a:ln w="9525">
            <a:noFill/>
            <a:miter lim="800000"/>
            <a:headEnd/>
            <a:tailEnd/>
          </a:ln>
        </p:spPr>
        <p:txBody>
          <a:bodyPr>
            <a:spAutoFit/>
          </a:bodyPr>
          <a:lstStyle/>
          <a:p>
            <a:pPr algn="ctr"/>
            <a:r>
              <a:rPr lang="en-US" sz="2000"/>
              <a:t>Kenyan Geographic Hierarchy for 1999 Census</a:t>
            </a:r>
          </a:p>
        </p:txBody>
      </p:sp>
    </p:spTree>
    <p:extLst>
      <p:ext uri="{BB962C8B-B14F-4D97-AF65-F5344CB8AC3E}">
        <p14:creationId xmlns:p14="http://schemas.microsoft.com/office/powerpoint/2010/main" val="1405222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3" descr="KenyaCensusHierarchy_Table_v2.jpg"/>
          <p:cNvPicPr preferRelativeResize="0">
            <a:picLocks noGrp="1" noChangeAspect="1"/>
          </p:cNvPicPr>
          <p:nvPr>
            <p:ph idx="1"/>
          </p:nvPr>
        </p:nvPicPr>
        <p:blipFill>
          <a:blip r:embed="rId3" cstate="print"/>
          <a:srcRect/>
          <a:stretch>
            <a:fillRect/>
          </a:stretch>
        </p:blipFill>
        <p:spPr>
          <a:xfrm>
            <a:off x="2351088" y="1755775"/>
            <a:ext cx="4441825" cy="2844800"/>
          </a:xfrm>
        </p:spPr>
      </p:pic>
      <p:pic>
        <p:nvPicPr>
          <p:cNvPr id="19459" name="Picture 7" descr="KenyaCensusHierarchy_Table_v2.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9460" name="Title 8"/>
          <p:cNvSpPr>
            <a:spLocks noGrp="1"/>
          </p:cNvSpPr>
          <p:nvPr>
            <p:ph type="title"/>
          </p:nvPr>
        </p:nvSpPr>
        <p:spPr/>
        <p:txBody>
          <a:bodyPr/>
          <a:lstStyle/>
          <a:p>
            <a:pPr eaLnBrk="1" hangingPunct="1"/>
            <a:endParaRPr lang="en-US" smtClean="0"/>
          </a:p>
        </p:txBody>
      </p:sp>
      <p:sp>
        <p:nvSpPr>
          <p:cNvPr id="19461" name="TextBox 9"/>
          <p:cNvSpPr txBox="1">
            <a:spLocks noChangeArrowheads="1"/>
          </p:cNvSpPr>
          <p:nvPr/>
        </p:nvSpPr>
        <p:spPr bwMode="auto">
          <a:xfrm>
            <a:off x="6977063" y="203200"/>
            <a:ext cx="2058987" cy="830263"/>
          </a:xfrm>
          <a:prstGeom prst="rect">
            <a:avLst/>
          </a:prstGeom>
          <a:noFill/>
          <a:ln w="9525">
            <a:noFill/>
            <a:miter lim="800000"/>
            <a:headEnd/>
            <a:tailEnd/>
          </a:ln>
        </p:spPr>
        <p:txBody>
          <a:bodyPr wrap="none">
            <a:spAutoFit/>
          </a:bodyPr>
          <a:lstStyle/>
          <a:p>
            <a:r>
              <a:rPr lang="en-US" sz="1200">
                <a:solidFill>
                  <a:srgbClr val="000000"/>
                </a:solidFill>
              </a:rPr>
              <a:t>Acknowledgments:</a:t>
            </a:r>
          </a:p>
          <a:p>
            <a:r>
              <a:rPr lang="en-US" sz="1200">
                <a:solidFill>
                  <a:srgbClr val="000000"/>
                </a:solidFill>
              </a:rPr>
              <a:t>USAID, FEWS, EDC-</a:t>
            </a:r>
          </a:p>
          <a:p>
            <a:r>
              <a:rPr lang="en-US" sz="1200">
                <a:solidFill>
                  <a:srgbClr val="000000"/>
                </a:solidFill>
              </a:rPr>
              <a:t>International Program, and</a:t>
            </a:r>
          </a:p>
          <a:p>
            <a:r>
              <a:rPr lang="en-US" sz="1200">
                <a:solidFill>
                  <a:srgbClr val="000000"/>
                </a:solidFill>
              </a:rPr>
              <a:t>the U.S. Geological Survey.</a:t>
            </a:r>
          </a:p>
        </p:txBody>
      </p:sp>
    </p:spTree>
    <p:extLst>
      <p:ext uri="{BB962C8B-B14F-4D97-AF65-F5344CB8AC3E}">
        <p14:creationId xmlns:p14="http://schemas.microsoft.com/office/powerpoint/2010/main" val="15176964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90563" y="274638"/>
            <a:ext cx="7762875" cy="1143000"/>
          </a:xfrm>
        </p:spPr>
        <p:txBody>
          <a:bodyPr/>
          <a:lstStyle/>
          <a:p>
            <a:pPr algn="ctr" eaLnBrk="1" hangingPunct="1"/>
            <a:endParaRPr lang="en-US" smtClean="0"/>
          </a:p>
        </p:txBody>
      </p:sp>
      <p:pic>
        <p:nvPicPr>
          <p:cNvPr id="20483" name="Content Placeholder 7" descr="Bassa.jpg"/>
          <p:cNvPicPr>
            <a:picLocks noGrp="1" noChangeAspect="1"/>
          </p:cNvPicPr>
          <p:nvPr>
            <p:ph idx="1"/>
          </p:nvPr>
        </p:nvPicPr>
        <p:blipFill>
          <a:blip r:embed="rId3" cstate="print"/>
          <a:srcRect/>
          <a:stretch>
            <a:fillRect/>
          </a:stretch>
        </p:blipFill>
        <p:spPr>
          <a:xfrm>
            <a:off x="608013" y="0"/>
            <a:ext cx="7927975" cy="5665788"/>
          </a:xfrm>
          <a:ln w="3175">
            <a:solidFill>
              <a:srgbClr val="000000"/>
            </a:solidFill>
          </a:ln>
        </p:spPr>
      </p:pic>
      <p:sp>
        <p:nvSpPr>
          <p:cNvPr id="20484" name="TextBox 8"/>
          <p:cNvSpPr txBox="1">
            <a:spLocks noChangeArrowheads="1"/>
          </p:cNvSpPr>
          <p:nvPr/>
        </p:nvSpPr>
        <p:spPr bwMode="auto">
          <a:xfrm>
            <a:off x="5368925" y="4792663"/>
            <a:ext cx="3775075" cy="1108075"/>
          </a:xfrm>
          <a:prstGeom prst="rect">
            <a:avLst/>
          </a:prstGeom>
          <a:noFill/>
          <a:ln w="9525">
            <a:noFill/>
            <a:miter lim="800000"/>
            <a:headEnd/>
            <a:tailEnd/>
          </a:ln>
        </p:spPr>
        <p:txBody>
          <a:bodyPr>
            <a:spAutoFit/>
          </a:bodyPr>
          <a:lstStyle/>
          <a:p>
            <a:r>
              <a:rPr lang="en-US" sz="1200">
                <a:solidFill>
                  <a:srgbClr val="000000"/>
                </a:solidFill>
              </a:rPr>
              <a:t>Source:</a:t>
            </a:r>
          </a:p>
          <a:p>
            <a:r>
              <a:rPr lang="en-US" sz="1200">
                <a:solidFill>
                  <a:srgbClr val="000000"/>
                </a:solidFill>
              </a:rPr>
              <a:t>Administrative boundaries downloaded</a:t>
            </a:r>
          </a:p>
          <a:p>
            <a:r>
              <a:rPr lang="en-US" sz="1200">
                <a:solidFill>
                  <a:srgbClr val="000000"/>
                </a:solidFill>
              </a:rPr>
              <a:t>October 2008 from http://gisweb.ciat.cgiar.org/povertymapping/</a:t>
            </a:r>
            <a:r>
              <a:rPr lang="en-US" sz="1200"/>
              <a:t>.</a:t>
            </a:r>
          </a:p>
          <a:p>
            <a:endParaRPr lang="en-US"/>
          </a:p>
        </p:txBody>
      </p:sp>
    </p:spTree>
    <p:extLst>
      <p:ext uri="{BB962C8B-B14F-4D97-AF65-F5344CB8AC3E}">
        <p14:creationId xmlns:p14="http://schemas.microsoft.com/office/powerpoint/2010/main" val="13235291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90563" y="274638"/>
            <a:ext cx="7762875" cy="1143000"/>
          </a:xfrm>
        </p:spPr>
        <p:txBody>
          <a:bodyPr/>
          <a:lstStyle/>
          <a:p>
            <a:pPr algn="ctr" eaLnBrk="1" hangingPunct="1"/>
            <a:r>
              <a:rPr lang="en-US" smtClean="0"/>
              <a:t>Geographic Identifiers:</a:t>
            </a:r>
            <a:br>
              <a:rPr lang="en-US" smtClean="0"/>
            </a:br>
            <a:r>
              <a:rPr lang="en-US" smtClean="0"/>
              <a:t>Human Settlements</a:t>
            </a:r>
          </a:p>
        </p:txBody>
      </p:sp>
      <p:sp>
        <p:nvSpPr>
          <p:cNvPr id="24579" name="Content Placeholder 7"/>
          <p:cNvSpPr>
            <a:spLocks noGrp="1"/>
          </p:cNvSpPr>
          <p:nvPr>
            <p:ph idx="1"/>
          </p:nvPr>
        </p:nvSpPr>
        <p:spPr/>
        <p:txBody>
          <a:bodyPr/>
          <a:lstStyle/>
          <a:p>
            <a:pPr marL="342900" lvl="1" indent="-342900" eaLnBrk="1" hangingPunct="1"/>
            <a:r>
              <a:rPr lang="en-US" sz="2800" smtClean="0"/>
              <a:t>Cities</a:t>
            </a:r>
          </a:p>
          <a:p>
            <a:pPr marL="342900" lvl="1" indent="-342900" eaLnBrk="1" hangingPunct="1"/>
            <a:r>
              <a:rPr lang="en-US" sz="2800" smtClean="0"/>
              <a:t>Towns</a:t>
            </a:r>
          </a:p>
          <a:p>
            <a:pPr marL="342900" lvl="1" indent="-342900" eaLnBrk="1" hangingPunct="1"/>
            <a:r>
              <a:rPr lang="en-US" sz="2800" smtClean="0"/>
              <a:t>Villages</a:t>
            </a:r>
          </a:p>
          <a:p>
            <a:pPr marL="342900" lvl="1" indent="-342900" eaLnBrk="1" hangingPunct="1"/>
            <a:r>
              <a:rPr lang="en-US" sz="2800" smtClean="0"/>
              <a:t>Neighborhoods</a:t>
            </a:r>
          </a:p>
          <a:p>
            <a:pPr marL="342900" lvl="1" indent="-342900" eaLnBrk="1" hangingPunct="1"/>
            <a:r>
              <a:rPr lang="en-US" sz="2800" smtClean="0"/>
              <a:t>Communities</a:t>
            </a:r>
          </a:p>
          <a:p>
            <a:pPr marL="342900" lvl="1" indent="-342900" eaLnBrk="1" hangingPunct="1"/>
            <a:r>
              <a:rPr lang="en-US" sz="2800" smtClean="0"/>
              <a:t>Informal settlements</a:t>
            </a:r>
          </a:p>
          <a:p>
            <a:pPr eaLnBrk="1" hangingPunct="1"/>
            <a:endParaRPr lang="en-US" smtClean="0"/>
          </a:p>
        </p:txBody>
      </p:sp>
    </p:spTree>
    <p:extLst>
      <p:ext uri="{BB962C8B-B14F-4D97-AF65-F5344CB8AC3E}">
        <p14:creationId xmlns:p14="http://schemas.microsoft.com/office/powerpoint/2010/main" val="21428314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Geographic Identifiers</a:t>
            </a:r>
          </a:p>
        </p:txBody>
      </p:sp>
      <p:sp>
        <p:nvSpPr>
          <p:cNvPr id="25603" name="Content Placeholder 2"/>
          <p:cNvSpPr>
            <a:spLocks noGrp="1"/>
          </p:cNvSpPr>
          <p:nvPr>
            <p:ph idx="1"/>
          </p:nvPr>
        </p:nvSpPr>
        <p:spPr/>
        <p:txBody>
          <a:bodyPr/>
          <a:lstStyle/>
          <a:p>
            <a:r>
              <a:rPr lang="en-US" smtClean="0"/>
              <a:t>Anything that helps uniquely identify where something is</a:t>
            </a:r>
          </a:p>
        </p:txBody>
      </p:sp>
    </p:spTree>
    <p:extLst>
      <p:ext uri="{BB962C8B-B14F-4D97-AF65-F5344CB8AC3E}">
        <p14:creationId xmlns:p14="http://schemas.microsoft.com/office/powerpoint/2010/main" val="1242457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8"/>
          <p:cNvSpPr>
            <a:spLocks noGrp="1"/>
          </p:cNvSpPr>
          <p:nvPr>
            <p:ph type="title"/>
          </p:nvPr>
        </p:nvSpPr>
        <p:spPr/>
        <p:txBody>
          <a:bodyPr/>
          <a:lstStyle/>
          <a:p>
            <a:pPr eaLnBrk="1" hangingPunct="1"/>
            <a:endParaRPr lang="en-US" smtClean="0"/>
          </a:p>
        </p:txBody>
      </p:sp>
      <p:pic>
        <p:nvPicPr>
          <p:cNvPr id="29699" name="Content Placeholder 5" descr="DRC_GPS_Location_Combo.jpg"/>
          <p:cNvPicPr>
            <a:picLocks noGrp="1" noChangeAspect="1"/>
          </p:cNvPicPr>
          <p:nvPr>
            <p:ph idx="1"/>
          </p:nvPr>
        </p:nvPicPr>
        <p:blipFill>
          <a:blip r:embed="rId3" cstate="print"/>
          <a:srcRect/>
          <a:stretch>
            <a:fillRect/>
          </a:stretch>
        </p:blipFill>
        <p:spPr>
          <a:xfrm>
            <a:off x="85725" y="0"/>
            <a:ext cx="8972550" cy="5705475"/>
          </a:xfrm>
          <a:ln>
            <a:solidFill>
              <a:srgbClr val="000000"/>
            </a:solidFill>
          </a:ln>
        </p:spPr>
      </p:pic>
    </p:spTree>
    <p:extLst>
      <p:ext uri="{BB962C8B-B14F-4D97-AF65-F5344CB8AC3E}">
        <p14:creationId xmlns:p14="http://schemas.microsoft.com/office/powerpoint/2010/main" val="1006064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cstate="print"/>
          <a:srcRect/>
          <a:stretch>
            <a:fillRect/>
          </a:stretch>
        </p:blipFill>
        <p:spPr bwMode="auto">
          <a:xfrm>
            <a:off x="0" y="-6350"/>
            <a:ext cx="9144000" cy="6864350"/>
          </a:xfrm>
          <a:prstGeom prst="rect">
            <a:avLst/>
          </a:prstGeom>
          <a:noFill/>
          <a:ln w="12700">
            <a:noFill/>
            <a:miter lim="800000"/>
            <a:headEnd/>
            <a:tailEnd/>
          </a:ln>
        </p:spPr>
      </p:pic>
    </p:spTree>
    <p:extLst>
      <p:ext uri="{BB962C8B-B14F-4D97-AF65-F5344CB8AC3E}">
        <p14:creationId xmlns:p14="http://schemas.microsoft.com/office/powerpoint/2010/main" val="268914276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387350" y="592138"/>
            <a:ext cx="8510588" cy="4648200"/>
          </a:xfrm>
        </p:spPr>
        <p:txBody>
          <a:bodyPr/>
          <a:lstStyle/>
          <a:p>
            <a:pPr eaLnBrk="1" hangingPunct="1">
              <a:lnSpc>
                <a:spcPct val="90000"/>
              </a:lnSpc>
              <a:buFont typeface="Wingdings" pitchFamily="2" charset="2"/>
              <a:buNone/>
            </a:pPr>
            <a:r>
              <a:rPr lang="en-US" sz="2200" smtClean="0"/>
              <a:t>MEASURE Evaluation is a MEASURE project funded by the</a:t>
            </a:r>
          </a:p>
          <a:p>
            <a:pPr eaLnBrk="1" hangingPunct="1">
              <a:lnSpc>
                <a:spcPct val="90000"/>
              </a:lnSpc>
              <a:buFont typeface="Wingdings" pitchFamily="2" charset="2"/>
              <a:buNone/>
            </a:pPr>
            <a:r>
              <a:rPr lang="en-US" sz="2200" smtClean="0"/>
              <a:t>U.S. Agency for International Development and implemented by</a:t>
            </a:r>
          </a:p>
          <a:p>
            <a:pPr eaLnBrk="1" hangingPunct="1">
              <a:lnSpc>
                <a:spcPct val="90000"/>
              </a:lnSpc>
              <a:buFont typeface="Wingdings" pitchFamily="2" charset="2"/>
              <a:buNone/>
            </a:pPr>
            <a:r>
              <a:rPr lang="en-US" sz="2200" smtClean="0"/>
              <a:t>the Carolina Population Center at the University of North Carolina</a:t>
            </a:r>
          </a:p>
          <a:p>
            <a:pPr eaLnBrk="1" hangingPunct="1">
              <a:lnSpc>
                <a:spcPct val="90000"/>
              </a:lnSpc>
              <a:buFont typeface="Wingdings" pitchFamily="2" charset="2"/>
              <a:buNone/>
            </a:pPr>
            <a:r>
              <a:rPr lang="en-US" sz="2200" smtClean="0"/>
              <a:t>at Chapel Hill in partnership with Futures Group International,</a:t>
            </a:r>
          </a:p>
          <a:p>
            <a:pPr eaLnBrk="1" hangingPunct="1">
              <a:lnSpc>
                <a:spcPct val="90000"/>
              </a:lnSpc>
              <a:buFont typeface="Wingdings" pitchFamily="2" charset="2"/>
              <a:buNone/>
            </a:pPr>
            <a:r>
              <a:rPr lang="en-US" sz="2200" smtClean="0"/>
              <a:t>ICF Macro, John Snow, Inc., Management Sciences for Health, </a:t>
            </a:r>
          </a:p>
          <a:p>
            <a:pPr eaLnBrk="1" hangingPunct="1">
              <a:lnSpc>
                <a:spcPct val="90000"/>
              </a:lnSpc>
              <a:buFont typeface="Wingdings" pitchFamily="2" charset="2"/>
              <a:buNone/>
            </a:pPr>
            <a:r>
              <a:rPr lang="en-US" sz="2200" smtClean="0"/>
              <a:t>and Tulane University. Views expressed in this presentation do not</a:t>
            </a:r>
          </a:p>
          <a:p>
            <a:pPr eaLnBrk="1" hangingPunct="1">
              <a:lnSpc>
                <a:spcPct val="90000"/>
              </a:lnSpc>
              <a:buFont typeface="Wingdings" pitchFamily="2" charset="2"/>
              <a:buNone/>
            </a:pPr>
            <a:r>
              <a:rPr lang="en-US" sz="2200" smtClean="0"/>
              <a:t>necessarily reflect the views of USAID or the U.S. Government.</a:t>
            </a:r>
          </a:p>
          <a:p>
            <a:pPr eaLnBrk="1" hangingPunct="1">
              <a:lnSpc>
                <a:spcPct val="90000"/>
              </a:lnSpc>
              <a:buFont typeface="Wingdings" pitchFamily="2" charset="2"/>
              <a:buNone/>
            </a:pPr>
            <a:r>
              <a:rPr lang="en-US" sz="2200" smtClean="0"/>
              <a:t>MEASURE Evaluation is the USAID Global Health Bureau's</a:t>
            </a:r>
          </a:p>
          <a:p>
            <a:pPr eaLnBrk="1" hangingPunct="1">
              <a:lnSpc>
                <a:spcPct val="90000"/>
              </a:lnSpc>
              <a:buFont typeface="Wingdings" pitchFamily="2" charset="2"/>
              <a:buNone/>
            </a:pPr>
            <a:r>
              <a:rPr lang="en-US" sz="2200" smtClean="0"/>
              <a:t>primary vehicle for supporting improvements in monitoring and</a:t>
            </a:r>
          </a:p>
          <a:p>
            <a:pPr eaLnBrk="1" hangingPunct="1">
              <a:lnSpc>
                <a:spcPct val="90000"/>
              </a:lnSpc>
              <a:buFont typeface="Wingdings" pitchFamily="2" charset="2"/>
              <a:buNone/>
            </a:pPr>
            <a:r>
              <a:rPr lang="en-US" sz="2200" smtClean="0"/>
              <a:t>evaluation in population, health and nutrition worldwide.</a:t>
            </a:r>
          </a:p>
          <a:p>
            <a:pPr eaLnBrk="1" hangingPunct="1">
              <a:lnSpc>
                <a:spcPct val="90000"/>
              </a:lnSpc>
            </a:pPr>
            <a:endParaRPr lang="en-US" sz="2200"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cstate="print"/>
          <a:srcRect/>
          <a:stretch>
            <a:fillRect/>
          </a:stretch>
        </p:blipFill>
        <p:spPr bwMode="auto">
          <a:xfrm>
            <a:off x="44450" y="1473200"/>
            <a:ext cx="9055100" cy="3911600"/>
          </a:xfrm>
          <a:prstGeom prst="rect">
            <a:avLst/>
          </a:prstGeom>
          <a:noFill/>
          <a:ln w="12700">
            <a:noFill/>
            <a:miter lim="800000"/>
            <a:headEnd/>
            <a:tailEnd/>
          </a:ln>
        </p:spPr>
      </p:pic>
    </p:spTree>
    <p:extLst>
      <p:ext uri="{BB962C8B-B14F-4D97-AF65-F5344CB8AC3E}">
        <p14:creationId xmlns:p14="http://schemas.microsoft.com/office/powerpoint/2010/main" val="133383798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9" name="Picture 1"/>
          <p:cNvPicPr>
            <a:picLocks noChangeAspect="1" noChangeArrowheads="1"/>
          </p:cNvPicPr>
          <p:nvPr/>
        </p:nvPicPr>
        <p:blipFill>
          <a:blip r:embed="rId3" cstate="print"/>
          <a:srcRect/>
          <a:stretch>
            <a:fillRect/>
          </a:stretch>
        </p:blipFill>
        <p:spPr bwMode="auto">
          <a:xfrm>
            <a:off x="9525" y="479425"/>
            <a:ext cx="9147175" cy="5721350"/>
          </a:xfrm>
          <a:prstGeom prst="rect">
            <a:avLst/>
          </a:prstGeom>
          <a:noFill/>
          <a:ln w="12700">
            <a:noFill/>
            <a:miter lim="800000"/>
            <a:headEnd/>
            <a:tailEnd/>
          </a:ln>
        </p:spPr>
      </p:pic>
    </p:spTree>
    <p:extLst>
      <p:ext uri="{BB962C8B-B14F-4D97-AF65-F5344CB8AC3E}">
        <p14:creationId xmlns:p14="http://schemas.microsoft.com/office/powerpoint/2010/main" val="272475287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endParaRPr lang="en-US" smtClean="0"/>
          </a:p>
        </p:txBody>
      </p:sp>
      <p:pic>
        <p:nvPicPr>
          <p:cNvPr id="15363" name="Content Placeholder 3" descr="3595891532_b94ea9751a_Flickr_EileenMaher_SanDiegoFlock.jpg"/>
          <p:cNvPicPr>
            <a:picLocks noGrp="1" noChangeAspect="1"/>
          </p:cNvPicPr>
          <p:nvPr>
            <p:ph idx="1"/>
          </p:nvPr>
        </p:nvPicPr>
        <p:blipFill>
          <a:blip r:embed="rId3" cstate="print"/>
          <a:srcRect/>
          <a:stretch>
            <a:fillRect/>
          </a:stretch>
        </p:blipFill>
        <p:spPr>
          <a:xfrm>
            <a:off x="0" y="0"/>
            <a:ext cx="9144000" cy="6858000"/>
          </a:xfrm>
        </p:spPr>
      </p:pic>
      <p:sp>
        <p:nvSpPr>
          <p:cNvPr id="15364" name="TextBox 4"/>
          <p:cNvSpPr txBox="1">
            <a:spLocks noChangeArrowheads="1"/>
          </p:cNvSpPr>
          <p:nvPr/>
        </p:nvSpPr>
        <p:spPr bwMode="auto">
          <a:xfrm>
            <a:off x="0" y="6450013"/>
            <a:ext cx="2519363" cy="369887"/>
          </a:xfrm>
          <a:prstGeom prst="rect">
            <a:avLst/>
          </a:prstGeom>
          <a:noFill/>
          <a:ln w="9525">
            <a:noFill/>
            <a:miter lim="800000"/>
            <a:headEnd/>
            <a:tailEnd/>
          </a:ln>
        </p:spPr>
        <p:txBody>
          <a:bodyPr wrap="none">
            <a:spAutoFit/>
          </a:bodyPr>
          <a:lstStyle/>
          <a:p>
            <a:r>
              <a:rPr lang="en-US">
                <a:solidFill>
                  <a:srgbClr val="000000"/>
                </a:solidFill>
              </a:rPr>
              <a:t>Photo by Eileen Maher</a:t>
            </a:r>
          </a:p>
        </p:txBody>
      </p:sp>
    </p:spTree>
    <p:extLst>
      <p:ext uri="{BB962C8B-B14F-4D97-AF65-F5344CB8AC3E}">
        <p14:creationId xmlns:p14="http://schemas.microsoft.com/office/powerpoint/2010/main" val="2392858809"/>
      </p:ext>
    </p:extLst>
  </p:cSld>
  <p:clrMapOvr>
    <a:masterClrMapping/>
  </p:clrMapOvr>
</p:sld>
</file>

<file path=ppt/theme/theme1.xml><?xml version="1.0" encoding="utf-8"?>
<a:theme xmlns:a="http://schemas.openxmlformats.org/drawingml/2006/main" name="MEASURE_Eval_slide_template-1">
  <a:themeElements>
    <a:clrScheme name="MEASURE_Eval_slide_template-1 1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C0C0C0"/>
      </a:hlink>
      <a:folHlink>
        <a:srgbClr val="2B3585"/>
      </a:folHlink>
    </a:clrScheme>
    <a:fontScheme name="MEASURE_Eval_slide_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EASURE_Eval_slide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EASURE_Eval_slide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ASURE_Eval_slide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ASURE_Eval_slide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ASURE_Eval_slide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EASURE_Eval_slide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EASURE_Eval_slide_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EASURE_Eval_slide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EASURE_Eval_slide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EASURE_Eval_slide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EASURE_Eval_slide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EASURE_Eval_slide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EASURE_Eval_slide_template-1 13">
        <a:dk1>
          <a:srgbClr val="000000"/>
        </a:dk1>
        <a:lt1>
          <a:srgbClr val="FFFFFF"/>
        </a:lt1>
        <a:dk2>
          <a:srgbClr val="000000"/>
        </a:dk2>
        <a:lt2>
          <a:srgbClr val="808080"/>
        </a:lt2>
        <a:accent1>
          <a:srgbClr val="141F78"/>
        </a:accent1>
        <a:accent2>
          <a:srgbClr val="19938A"/>
        </a:accent2>
        <a:accent3>
          <a:srgbClr val="FFFFFF"/>
        </a:accent3>
        <a:accent4>
          <a:srgbClr val="000000"/>
        </a:accent4>
        <a:accent5>
          <a:srgbClr val="AAABBE"/>
        </a:accent5>
        <a:accent6>
          <a:srgbClr val="16857D"/>
        </a:accent6>
        <a:hlink>
          <a:srgbClr val="8C1431"/>
        </a:hlink>
        <a:folHlink>
          <a:srgbClr val="946D08"/>
        </a:folHlink>
      </a:clrScheme>
      <a:clrMap bg1="lt1" tx1="dk1" bg2="lt2" tx2="dk2" accent1="accent1" accent2="accent2" accent3="accent3" accent4="accent4" accent5="accent5" accent6="accent6" hlink="hlink" folHlink="folHlink"/>
    </a:extraClrScheme>
    <a:extraClrScheme>
      <a:clrScheme name="MEASURE_Eval_slide_template-1 1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DDDDDD"/>
        </a:hlink>
        <a:folHlink>
          <a:srgbClr val="00FF00"/>
        </a:folHlink>
      </a:clrScheme>
      <a:clrMap bg1="dk2" tx1="lt1" bg2="dk1" tx2="lt2" accent1="accent1" accent2="accent2" accent3="accent3" accent4="accent4" accent5="accent5" accent6="accent6" hlink="hlink" folHlink="folHlink"/>
    </a:extraClrScheme>
    <a:extraClrScheme>
      <a:clrScheme name="MEASURE_Eval_slide_template-1 1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C0C0C0"/>
        </a:hlink>
        <a:folHlink>
          <a:srgbClr val="00FF00"/>
        </a:folHlink>
      </a:clrScheme>
      <a:clrMap bg1="dk2" tx1="lt1" bg2="dk1" tx2="lt2" accent1="accent1" accent2="accent2" accent3="accent3" accent4="accent4" accent5="accent5" accent6="accent6" hlink="hlink" folHlink="folHlink"/>
    </a:extraClrScheme>
    <a:extraClrScheme>
      <a:clrScheme name="MEASURE_Eval_slide_template-1 1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C0C0C0"/>
        </a:hlink>
        <a:folHlink>
          <a:srgbClr val="2B3585"/>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EASURE_Eval_slide_template-1">
  <a:themeElements>
    <a:clrScheme name="2_MEASURE_Eval_slide_template-1 1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C0C0C0"/>
      </a:hlink>
      <a:folHlink>
        <a:srgbClr val="2B3585"/>
      </a:folHlink>
    </a:clrScheme>
    <a:fontScheme name="2_MEASURE_Eval_slide_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EASURE_Eval_slide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MEASURE_Eval_slide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MEASURE_Eval_slide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MEASURE_Eval_slide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MEASURE_Eval_slide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MEASURE_Eval_slide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MEASURE_Eval_slide_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MEASURE_Eval_slide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MEASURE_Eval_slide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MEASURE_Eval_slide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MEASURE_Eval_slide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MEASURE_Eval_slide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MEASURE_Eval_slide_template-1 13">
        <a:dk1>
          <a:srgbClr val="000000"/>
        </a:dk1>
        <a:lt1>
          <a:srgbClr val="FFFFFF"/>
        </a:lt1>
        <a:dk2>
          <a:srgbClr val="000000"/>
        </a:dk2>
        <a:lt2>
          <a:srgbClr val="808080"/>
        </a:lt2>
        <a:accent1>
          <a:srgbClr val="141F78"/>
        </a:accent1>
        <a:accent2>
          <a:srgbClr val="19938A"/>
        </a:accent2>
        <a:accent3>
          <a:srgbClr val="FFFFFF"/>
        </a:accent3>
        <a:accent4>
          <a:srgbClr val="000000"/>
        </a:accent4>
        <a:accent5>
          <a:srgbClr val="AAABBE"/>
        </a:accent5>
        <a:accent6>
          <a:srgbClr val="16857D"/>
        </a:accent6>
        <a:hlink>
          <a:srgbClr val="8C1431"/>
        </a:hlink>
        <a:folHlink>
          <a:srgbClr val="946D08"/>
        </a:folHlink>
      </a:clrScheme>
      <a:clrMap bg1="lt1" tx1="dk1" bg2="lt2" tx2="dk2" accent1="accent1" accent2="accent2" accent3="accent3" accent4="accent4" accent5="accent5" accent6="accent6" hlink="hlink" folHlink="folHlink"/>
    </a:extraClrScheme>
    <a:extraClrScheme>
      <a:clrScheme name="2_MEASURE_Eval_slide_template-1 14">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DDDDDD"/>
        </a:hlink>
        <a:folHlink>
          <a:srgbClr val="00FF00"/>
        </a:folHlink>
      </a:clrScheme>
      <a:clrMap bg1="dk2" tx1="lt1" bg2="dk1" tx2="lt2" accent1="accent1" accent2="accent2" accent3="accent3" accent4="accent4" accent5="accent5" accent6="accent6" hlink="hlink" folHlink="folHlink"/>
    </a:extraClrScheme>
    <a:extraClrScheme>
      <a:clrScheme name="2_MEASURE_Eval_slide_template-1 1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C0C0C0"/>
        </a:hlink>
        <a:folHlink>
          <a:srgbClr val="00FF00"/>
        </a:folHlink>
      </a:clrScheme>
      <a:clrMap bg1="dk2" tx1="lt1" bg2="dk1" tx2="lt2" accent1="accent1" accent2="accent2" accent3="accent3" accent4="accent4" accent5="accent5" accent6="accent6" hlink="hlink" folHlink="folHlink"/>
    </a:extraClrScheme>
    <a:extraClrScheme>
      <a:clrScheme name="2_MEASURE_Eval_slide_template-1 1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C0C0C0"/>
        </a:hlink>
        <a:folHlink>
          <a:srgbClr val="2B3585"/>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MEASURE_Eval_slide_template-1</Template>
  <TotalTime>1589</TotalTime>
  <Words>4139</Words>
  <Application>Microsoft Office PowerPoint</Application>
  <PresentationFormat>On-screen Show (4:3)</PresentationFormat>
  <Paragraphs>373</Paragraphs>
  <Slides>60</Slides>
  <Notes>58</Notes>
  <HiddenSlides>0</HiddenSlides>
  <MMClips>0</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MEASURE_Eval_slide_template-1</vt:lpstr>
      <vt:lpstr>2_MEASURE_Eval_slide_template-1</vt:lpstr>
      <vt:lpstr>Custom Design</vt:lpstr>
      <vt:lpstr>Using Geography to Strengthen the Decision-Making Process</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of Mapping</vt:lpstr>
      <vt:lpstr>Value of Geography</vt:lpstr>
      <vt:lpstr>Geography Can Strengthen The Data Infrastructure</vt:lpstr>
      <vt:lpstr>A Strong Data Infrastructure Makes Better Decisions and Better Outcomes More Likely</vt:lpstr>
      <vt:lpstr>Data Infrastructure</vt:lpstr>
      <vt:lpstr>PowerPoint Presentation</vt:lpstr>
      <vt:lpstr>The world is complex; take advantage of as much data as possible</vt:lpstr>
      <vt:lpstr>PowerPoint Presentation</vt:lpstr>
      <vt:lpstr>PowerPoint Presentation</vt:lpstr>
      <vt:lpstr>Geography is key link</vt:lpstr>
      <vt:lpstr>Geography is key link</vt:lpstr>
      <vt:lpstr>Geography is key link</vt:lpstr>
      <vt:lpstr>Geographic Identifiers</vt:lpstr>
      <vt:lpstr>Geographic Identifiers</vt:lpstr>
      <vt:lpstr>OVC Case Study</vt:lpstr>
      <vt:lpstr>PowerPoint Presentation</vt:lpstr>
      <vt:lpstr>PowerPoint Presentation</vt:lpstr>
      <vt:lpstr>PowerPoint Presentation</vt:lpstr>
      <vt:lpstr>PowerPoint Presentation</vt:lpstr>
      <vt:lpstr>PowerPoint Presentation</vt:lpstr>
      <vt:lpstr>The world is complex; take advantage of as much data as possible</vt:lpstr>
      <vt:lpstr>Mapping: One Tool in the Toolbox</vt:lpstr>
      <vt:lpstr>Key Steps to Mapping</vt:lpstr>
      <vt:lpstr>Power of Geography and Mapping</vt:lpstr>
      <vt:lpstr>Power of Geography and Mapping</vt:lpstr>
      <vt:lpstr>PowerPoint Presentation</vt:lpstr>
      <vt:lpstr>Discussion Questions</vt:lpstr>
      <vt:lpstr>Discussion Questions (cont’d)</vt:lpstr>
      <vt:lpstr>Discussion Questions (cont’d)</vt:lpstr>
      <vt:lpstr>General Objective</vt:lpstr>
      <vt:lpstr>Session Plan</vt:lpstr>
      <vt:lpstr>PowerPoint Presentation</vt:lpstr>
      <vt:lpstr>PowerPoint Presentation</vt:lpstr>
      <vt:lpstr>Geographic Identifiers</vt:lpstr>
      <vt:lpstr>PowerPoint Presentation</vt:lpstr>
      <vt:lpstr>Latitude/Longitude</vt:lpstr>
      <vt:lpstr>Taj Mahal: 27.17 Latitude 78.04 Longitude</vt:lpstr>
      <vt:lpstr>GPS Coordinate</vt:lpstr>
      <vt:lpstr>GPS Coordinates</vt:lpstr>
      <vt:lpstr>GPS Coordinate</vt:lpstr>
      <vt:lpstr>Geographic Identifiers</vt:lpstr>
      <vt:lpstr>Geographic Identifiers: Administrative Divisions</vt:lpstr>
      <vt:lpstr>PowerPoint Presentation</vt:lpstr>
      <vt:lpstr>PowerPoint Presentation</vt:lpstr>
      <vt:lpstr>Geographic Identifiers: Human Settlements</vt:lpstr>
      <vt:lpstr>Geographic Identifiers</vt:lpstr>
      <vt:lpstr>PowerPoint Presentation</vt:lpstr>
      <vt:lpstr>PowerPoint Presentation</vt:lpstr>
    </vt:vector>
  </TitlesOfParts>
  <Company>UNC-CH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Carolina Population Center</dc:creator>
  <cp:lastModifiedBy>Shelah Bloom</cp:lastModifiedBy>
  <cp:revision>21</cp:revision>
  <dcterms:created xsi:type="dcterms:W3CDTF">2007-12-03T21:25:38Z</dcterms:created>
  <dcterms:modified xsi:type="dcterms:W3CDTF">2011-02-16T11:08:01Z</dcterms:modified>
</cp:coreProperties>
</file>